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8" r:id="rId1"/>
    <p:sldMasterId id="2147483733" r:id="rId2"/>
    <p:sldMasterId id="2147483740" r:id="rId3"/>
  </p:sldMasterIdLst>
  <p:notesMasterIdLst>
    <p:notesMasterId r:id="rId16"/>
  </p:notesMasterIdLst>
  <p:handoutMasterIdLst>
    <p:handoutMasterId r:id="rId17"/>
  </p:handoutMasterIdLst>
  <p:sldIdLst>
    <p:sldId id="1151" r:id="rId4"/>
    <p:sldId id="1152" r:id="rId5"/>
    <p:sldId id="1153" r:id="rId6"/>
    <p:sldId id="1162" r:id="rId7"/>
    <p:sldId id="1160" r:id="rId8"/>
    <p:sldId id="1161" r:id="rId9"/>
    <p:sldId id="1154" r:id="rId10"/>
    <p:sldId id="1156" r:id="rId11"/>
    <p:sldId id="1157" r:id="rId12"/>
    <p:sldId id="1159" r:id="rId13"/>
    <p:sldId id="1158" r:id="rId14"/>
    <p:sldId id="1155" r:id="rId15"/>
  </p:sldIdLst>
  <p:sldSz cx="9144000" cy="6858000" type="screen4x3"/>
  <p:notesSz cx="6797675" cy="9926638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1400" b="1" kern="1200">
        <a:solidFill>
          <a:srgbClr val="000099"/>
        </a:solidFill>
        <a:latin typeface="Calibri" pitchFamily="-106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1400" b="1" kern="1200">
        <a:solidFill>
          <a:srgbClr val="000099"/>
        </a:solidFill>
        <a:latin typeface="Calibri" pitchFamily="-106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1400" b="1" kern="1200">
        <a:solidFill>
          <a:srgbClr val="000099"/>
        </a:solidFill>
        <a:latin typeface="Calibri" pitchFamily="-106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1400" b="1" kern="1200">
        <a:solidFill>
          <a:srgbClr val="000099"/>
        </a:solidFill>
        <a:latin typeface="Calibri" pitchFamily="-106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1400" b="1" kern="1200">
        <a:solidFill>
          <a:srgbClr val="000099"/>
        </a:solidFill>
        <a:latin typeface="Calibri" pitchFamily="-106" charset="0"/>
        <a:ea typeface="+mn-ea"/>
        <a:cs typeface="+mn-cs"/>
      </a:defRPr>
    </a:lvl5pPr>
    <a:lvl6pPr marL="2286000" algn="l" defTabSz="457200" rtl="0" eaLnBrk="1" latinLnBrk="0" hangingPunct="1">
      <a:defRPr sz="1400" b="1" kern="1200">
        <a:solidFill>
          <a:srgbClr val="000099"/>
        </a:solidFill>
        <a:latin typeface="Calibri" pitchFamily="-106" charset="0"/>
        <a:ea typeface="+mn-ea"/>
        <a:cs typeface="+mn-cs"/>
      </a:defRPr>
    </a:lvl6pPr>
    <a:lvl7pPr marL="2743200" algn="l" defTabSz="457200" rtl="0" eaLnBrk="1" latinLnBrk="0" hangingPunct="1">
      <a:defRPr sz="1400" b="1" kern="1200">
        <a:solidFill>
          <a:srgbClr val="000099"/>
        </a:solidFill>
        <a:latin typeface="Calibri" pitchFamily="-106" charset="0"/>
        <a:ea typeface="+mn-ea"/>
        <a:cs typeface="+mn-cs"/>
      </a:defRPr>
    </a:lvl7pPr>
    <a:lvl8pPr marL="3200400" algn="l" defTabSz="457200" rtl="0" eaLnBrk="1" latinLnBrk="0" hangingPunct="1">
      <a:defRPr sz="1400" b="1" kern="1200">
        <a:solidFill>
          <a:srgbClr val="000099"/>
        </a:solidFill>
        <a:latin typeface="Calibri" pitchFamily="-106" charset="0"/>
        <a:ea typeface="+mn-ea"/>
        <a:cs typeface="+mn-cs"/>
      </a:defRPr>
    </a:lvl8pPr>
    <a:lvl9pPr marL="3657600" algn="l" defTabSz="457200" rtl="0" eaLnBrk="1" latinLnBrk="0" hangingPunct="1">
      <a:defRPr sz="1400" b="1" kern="1200">
        <a:solidFill>
          <a:srgbClr val="000099"/>
        </a:solidFill>
        <a:latin typeface="Calibri" pitchFamily="-10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A1"/>
    <a:srgbClr val="99FF99"/>
    <a:srgbClr val="B3DFF7"/>
    <a:srgbClr val="FF9933"/>
    <a:srgbClr val="66FF33"/>
    <a:srgbClr val="214979"/>
    <a:srgbClr val="FACA00"/>
    <a:srgbClr val="660066"/>
    <a:srgbClr val="212121"/>
    <a:srgbClr val="01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739" autoAdjust="0"/>
  </p:normalViewPr>
  <p:slideViewPr>
    <p:cSldViewPr snapToGrid="0">
      <p:cViewPr>
        <p:scale>
          <a:sx n="100" d="100"/>
          <a:sy n="100" d="100"/>
        </p:scale>
        <p:origin x="-1632" y="288"/>
      </p:cViewPr>
      <p:guideLst>
        <p:guide orient="horz" pos="507"/>
        <p:guide pos="57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>
        <p:scale>
          <a:sx n="100" d="100"/>
          <a:sy n="100" d="100"/>
        </p:scale>
        <p:origin x="-5480" y="-560"/>
      </p:cViewPr>
      <p:guideLst>
        <p:guide orient="horz" pos="3126"/>
        <p:guide pos="2142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858" tIns="44931" rIns="89858" bIns="44931" numCol="1" anchor="t" anchorCtr="0" compatLnSpc="1">
            <a:prstTxWarp prst="textNoShape">
              <a:avLst/>
            </a:prstTxWarp>
          </a:bodyPr>
          <a:lstStyle>
            <a:lvl1pPr algn="l" defTabSz="900113">
              <a:defRPr sz="1100" b="0">
                <a:solidFill>
                  <a:schemeClr val="tx1"/>
                </a:solidFill>
                <a:latin typeface="Times New Roman" pitchFamily="-110" charset="0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63975" y="0"/>
            <a:ext cx="2919413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858" tIns="44931" rIns="89858" bIns="44931" numCol="1" anchor="t" anchorCtr="0" compatLnSpc="1">
            <a:prstTxWarp prst="textNoShape">
              <a:avLst/>
            </a:prstTxWarp>
          </a:bodyPr>
          <a:lstStyle>
            <a:lvl1pPr algn="r" defTabSz="900113">
              <a:defRPr sz="1100" b="0">
                <a:solidFill>
                  <a:schemeClr val="tx1"/>
                </a:solidFill>
                <a:latin typeface="Times New Roman" pitchFamily="-110" charset="0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1813"/>
            <a:ext cx="2919413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858" tIns="44931" rIns="89858" bIns="44931" numCol="1" anchor="b" anchorCtr="0" compatLnSpc="1">
            <a:prstTxWarp prst="textNoShape">
              <a:avLst/>
            </a:prstTxWarp>
          </a:bodyPr>
          <a:lstStyle>
            <a:lvl1pPr algn="l" defTabSz="900113">
              <a:defRPr sz="1100" b="0">
                <a:solidFill>
                  <a:schemeClr val="tx1"/>
                </a:solidFill>
                <a:latin typeface="Times New Roman" pitchFamily="-110" charset="0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63975" y="9421813"/>
            <a:ext cx="2919413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858" tIns="44931" rIns="89858" bIns="44931" numCol="1" anchor="b" anchorCtr="0" compatLnSpc="1">
            <a:prstTxWarp prst="textNoShape">
              <a:avLst/>
            </a:prstTxWarp>
          </a:bodyPr>
          <a:lstStyle>
            <a:lvl1pPr algn="r" defTabSz="900113">
              <a:defRPr sz="1100" b="0">
                <a:solidFill>
                  <a:schemeClr val="tx1"/>
                </a:solidFill>
                <a:latin typeface="Times New Roman" pitchFamily="-110" charset="0"/>
                <a:cs typeface="ＭＳ Ｐゴシック" pitchFamily="-110" charset="-128"/>
              </a:defRPr>
            </a:lvl1pPr>
          </a:lstStyle>
          <a:p>
            <a:pPr>
              <a:defRPr/>
            </a:pPr>
            <a:fld id="{2ED78D74-79A4-E24B-A0CE-A2D4CAD44A90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48054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89858" tIns="44931" rIns="89858" bIns="44931" numCol="1" anchor="t" anchorCtr="0" compatLnSpc="1">
            <a:prstTxWarp prst="textNoShape">
              <a:avLst/>
            </a:prstTxWarp>
          </a:bodyPr>
          <a:lstStyle>
            <a:lvl1pPr algn="l" defTabSz="900113">
              <a:defRPr sz="1100" b="0">
                <a:solidFill>
                  <a:schemeClr val="tx1"/>
                </a:solidFill>
                <a:latin typeface="Times New Roman" pitchFamily="-110" charset="0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89858" tIns="44931" rIns="89858" bIns="44931" numCol="1" anchor="t" anchorCtr="0" compatLnSpc="1">
            <a:prstTxWarp prst="textNoShape">
              <a:avLst/>
            </a:prstTxWarp>
          </a:bodyPr>
          <a:lstStyle>
            <a:lvl1pPr algn="r" defTabSz="900113">
              <a:defRPr sz="1100" b="0">
                <a:solidFill>
                  <a:schemeClr val="tx1"/>
                </a:solidFill>
                <a:latin typeface="Times New Roman" pitchFamily="-110" charset="0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9038" y="696913"/>
            <a:ext cx="4343400" cy="2971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4238" y="4202113"/>
            <a:ext cx="4953000" cy="51006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89858" tIns="44931" rIns="89858" bIns="449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noProof="0" dirty="0"/>
              <a:t>Click to edit Master text styles</a:t>
            </a:r>
          </a:p>
          <a:p>
            <a:pPr lvl="1"/>
            <a:r>
              <a:rPr lang="en-US" altLang="ja-JP" noProof="0" dirty="0"/>
              <a:t>Second level</a:t>
            </a:r>
          </a:p>
          <a:p>
            <a:pPr lvl="2"/>
            <a:r>
              <a:rPr lang="en-US" altLang="ja-JP" noProof="0" dirty="0"/>
              <a:t>Third level</a:t>
            </a:r>
          </a:p>
          <a:p>
            <a:pPr lvl="3"/>
            <a:r>
              <a:rPr lang="en-US" altLang="ja-JP" noProof="0" dirty="0"/>
              <a:t>Fourth level</a:t>
            </a:r>
          </a:p>
          <a:p>
            <a:pPr lvl="4"/>
            <a:r>
              <a:rPr lang="en-US" altLang="ja-JP" noProof="0" dirty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89858" tIns="44931" rIns="89858" bIns="44931" numCol="1" anchor="b" anchorCtr="0" compatLnSpc="1">
            <a:prstTxWarp prst="textNoShape">
              <a:avLst/>
            </a:prstTxWarp>
          </a:bodyPr>
          <a:lstStyle>
            <a:lvl1pPr algn="l" defTabSz="900113">
              <a:defRPr sz="1100" b="0">
                <a:solidFill>
                  <a:schemeClr val="tx1"/>
                </a:solidFill>
                <a:latin typeface="Times New Roman" pitchFamily="-110" charset="0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89858" tIns="44931" rIns="89858" bIns="44931" numCol="1" anchor="b" anchorCtr="0" compatLnSpc="1">
            <a:prstTxWarp prst="textNoShape">
              <a:avLst/>
            </a:prstTxWarp>
          </a:bodyPr>
          <a:lstStyle>
            <a:lvl1pPr algn="r" defTabSz="900113">
              <a:defRPr sz="1100" b="0">
                <a:solidFill>
                  <a:schemeClr val="tx1"/>
                </a:solidFill>
                <a:latin typeface="Times New Roman" pitchFamily="-110" charset="0"/>
                <a:cs typeface="ＭＳ Ｐゴシック" pitchFamily="-110" charset="-128"/>
              </a:defRPr>
            </a:lvl1pPr>
          </a:lstStyle>
          <a:p>
            <a:pPr>
              <a:defRPr/>
            </a:pPr>
            <a:fld id="{0DF410B7-AB1E-5143-BD3C-0826A979102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277124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Georgia"/>
        <a:ea typeface="ＭＳ Ｐゴシック" pitchFamily="-110" charset="-128"/>
        <a:cs typeface="Georgia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Georgia"/>
        <a:ea typeface="ＭＳ Ｐゴシック" pitchFamily="-110" charset="-128"/>
        <a:cs typeface="Georgia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Georgia"/>
        <a:ea typeface="ＭＳ Ｐゴシック" pitchFamily="-110" charset="-128"/>
        <a:cs typeface="Georgia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Georgia"/>
        <a:ea typeface="ＭＳ Ｐゴシック" pitchFamily="-110" charset="-128"/>
        <a:cs typeface="Georgia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Georgia"/>
        <a:ea typeface="ＭＳ Ｐゴシック" pitchFamily="-110" charset="-128"/>
        <a:cs typeface="Georgia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002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5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23000">
                <a:srgbClr val="06112D"/>
              </a:gs>
              <a:gs pos="87000">
                <a:srgbClr val="002245"/>
              </a:gs>
            </a:gsLst>
            <a:path path="circle">
              <a:fillToRect l="100000" t="100000"/>
            </a:path>
            <a:tileRect r="-100000" b="-100000"/>
          </a:gradFill>
          <a:ln w="63500">
            <a:noFill/>
            <a:miter lim="800000"/>
            <a:headEnd/>
            <a:tailEnd type="none" w="med" len="lg"/>
          </a:ln>
          <a:effectLst/>
        </p:spPr>
        <p:txBody>
          <a:bodyPr wrap="square" lIns="93600" tIns="46800" rIns="93600" bIns="46800" anchor="ctr">
            <a:prstTxWarp prst="textNoShape">
              <a:avLst/>
            </a:prstTxWarp>
            <a:spAutoFit/>
          </a:bodyPr>
          <a:lstStyle/>
          <a:p>
            <a:pPr algn="ctr" eaLnBrk="0" hangingPunct="0"/>
            <a:endParaRPr 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430713" y="6484938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Calibri" pitchFamily="-110" charset="0"/>
            </a:endParaRPr>
          </a:p>
        </p:txBody>
      </p:sp>
      <p:sp>
        <p:nvSpPr>
          <p:cNvPr id="857090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638175"/>
            <a:ext cx="4572000" cy="404813"/>
          </a:xfrm>
        </p:spPr>
        <p:txBody>
          <a:bodyPr/>
          <a:lstStyle>
            <a:lvl1pPr marL="0" indent="0" algn="ctr">
              <a:buFont typeface="Wingdings" pitchFamily="-110" charset="2"/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5709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728663"/>
          </a:xfrm>
        </p:spPr>
        <p:txBody>
          <a:bodyPr/>
          <a:lstStyle>
            <a:lvl1pPr>
              <a:defRPr/>
            </a:lvl1pPr>
          </a:lstStyle>
          <a:p>
            <a:endParaRPr lang="en-A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7200" y="908050"/>
            <a:ext cx="2916238" cy="54467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65838" y="908050"/>
            <a:ext cx="2916237" cy="54467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6534150"/>
            <a:ext cx="3352800" cy="323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smtClean="0"/>
              <a:t>Jack </a:t>
            </a:r>
            <a:r>
              <a:rPr lang="en-GB" dirty="0" err="1" smtClean="0"/>
              <a:t>Hickish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4" name="Content Placeholder 2"/>
          <p:cNvSpPr>
            <a:spLocks noGrp="1"/>
          </p:cNvSpPr>
          <p:nvPr>
            <p:ph sz="half" idx="1"/>
          </p:nvPr>
        </p:nvSpPr>
        <p:spPr>
          <a:xfrm>
            <a:off x="3103562" y="908050"/>
            <a:ext cx="2916238" cy="54467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6151563" y="908050"/>
            <a:ext cx="2916237" cy="54467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sz="half" idx="11"/>
          </p:nvPr>
        </p:nvSpPr>
        <p:spPr>
          <a:xfrm>
            <a:off x="85725" y="914400"/>
            <a:ext cx="2916238" cy="54467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6534150"/>
            <a:ext cx="3352800" cy="323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smtClean="0"/>
              <a:t>Jack </a:t>
            </a:r>
            <a:r>
              <a:rPr lang="en-GB" dirty="0" err="1" smtClean="0"/>
              <a:t>Hickish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6534150"/>
            <a:ext cx="3352800" cy="323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smtClean="0"/>
              <a:t>Jack </a:t>
            </a:r>
            <a:r>
              <a:rPr lang="en-GB" dirty="0" err="1" smtClean="0"/>
              <a:t>Hickish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6534150"/>
            <a:ext cx="3352800" cy="323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smtClean="0"/>
              <a:t>Jack </a:t>
            </a:r>
            <a:r>
              <a:rPr lang="en-GB" dirty="0" err="1" smtClean="0"/>
              <a:t>Hickish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Rectangle 177"/>
          <p:cNvSpPr>
            <a:spLocks noGrp="1" noChangeArrowheads="1"/>
          </p:cNvSpPr>
          <p:nvPr userDrawn="1"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smtClean="0"/>
              <a:t>Jack </a:t>
            </a:r>
            <a:r>
              <a:rPr lang="en-GB" dirty="0" err="1" smtClean="0"/>
              <a:t>Hickish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t Black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Rectangle 177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534150"/>
            <a:ext cx="6248400" cy="3238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smtClean="0"/>
              <a:t>Jack </a:t>
            </a:r>
            <a:r>
              <a:rPr lang="en-GB" dirty="0" err="1" smtClean="0"/>
              <a:t>Hickish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theme" Target="../theme/theme2.xml"/><Relationship Id="rId3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theme" Target="../theme/theme3.xml"/><Relationship Id="rId3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84"/>
          <p:cNvGrpSpPr>
            <a:grpSpLocks/>
          </p:cNvGrpSpPr>
          <p:nvPr userDrawn="1"/>
        </p:nvGrpSpPr>
        <p:grpSpPr bwMode="auto">
          <a:xfrm>
            <a:off x="0" y="6478596"/>
            <a:ext cx="9144000" cy="379413"/>
            <a:chOff x="0" y="4080"/>
            <a:chExt cx="5760" cy="239"/>
          </a:xfrm>
        </p:grpSpPr>
        <p:sp>
          <p:nvSpPr>
            <p:cNvPr id="19" name="Rectangle 83"/>
            <p:cNvSpPr>
              <a:spLocks noChangeArrowheads="1"/>
            </p:cNvSpPr>
            <p:nvPr userDrawn="1"/>
          </p:nvSpPr>
          <p:spPr bwMode="auto">
            <a:xfrm>
              <a:off x="0" y="4087"/>
              <a:ext cx="5760" cy="232"/>
            </a:xfrm>
            <a:prstGeom prst="rect">
              <a:avLst/>
            </a:prstGeom>
            <a:solidFill>
              <a:srgbClr val="06112D"/>
            </a:solidFill>
            <a:ln w="63500">
              <a:noFill/>
              <a:miter lim="800000"/>
              <a:headEnd/>
              <a:tailEnd type="none" w="med" len="lg"/>
            </a:ln>
            <a:effectLst/>
          </p:spPr>
          <p:txBody>
            <a:bodyPr wrap="none" lIns="93600" tIns="46800" rIns="93600" bIns="46800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endParaRPr lang="en-US"/>
            </a:p>
          </p:txBody>
        </p:sp>
        <p:sp>
          <p:nvSpPr>
            <p:cNvPr id="20" name="Line 76"/>
            <p:cNvSpPr>
              <a:spLocks noChangeShapeType="1"/>
            </p:cNvSpPr>
            <p:nvPr userDrawn="1"/>
          </p:nvSpPr>
          <p:spPr bwMode="auto">
            <a:xfrm>
              <a:off x="0" y="4080"/>
              <a:ext cx="5760" cy="0"/>
            </a:xfrm>
            <a:prstGeom prst="line">
              <a:avLst/>
            </a:prstGeom>
            <a:noFill/>
            <a:ln w="22225">
              <a:solidFill>
                <a:srgbClr val="FCB91C"/>
              </a:solidFill>
              <a:round/>
              <a:headEnd/>
              <a:tailEnd type="none" w="lg" len="lg"/>
            </a:ln>
            <a:effectLst/>
          </p:spPr>
          <p:txBody>
            <a:bodyPr lIns="74295" tIns="8890" rIns="74295" bIns="8890">
              <a:prstTxWarp prst="textNoShape">
                <a:avLst/>
              </a:prstTxWarp>
            </a:bodyPr>
            <a:lstStyle/>
            <a:p>
              <a:pPr algn="ctr" eaLnBrk="0" hangingPunct="0">
                <a:defRPr/>
              </a:pPr>
              <a:endParaRPr lang="en-US">
                <a:ea typeface="+mn-ea"/>
                <a:cs typeface="+mn-cs"/>
              </a:endParaRPr>
            </a:p>
          </p:txBody>
        </p:sp>
      </p:grpSp>
      <p:sp>
        <p:nvSpPr>
          <p:cNvPr id="16" name="Rectangle 85"/>
          <p:cNvSpPr>
            <a:spLocks noChangeArrowheads="1"/>
          </p:cNvSpPr>
          <p:nvPr userDrawn="1"/>
        </p:nvSpPr>
        <p:spPr bwMode="auto">
          <a:xfrm>
            <a:off x="0" y="0"/>
            <a:ext cx="9144000" cy="773113"/>
          </a:xfrm>
          <a:prstGeom prst="rect">
            <a:avLst/>
          </a:prstGeom>
          <a:solidFill>
            <a:srgbClr val="06112D"/>
          </a:solidFill>
          <a:ln w="63500">
            <a:noFill/>
            <a:miter lim="800000"/>
            <a:headEnd/>
            <a:tailEnd type="none" w="med" len="lg"/>
          </a:ln>
          <a:effectLst/>
        </p:spPr>
        <p:txBody>
          <a:bodyPr wrap="none" lIns="93600" tIns="46800" rIns="93600" bIns="46800" anchor="ctr">
            <a:prstTxWarp prst="textNoShape">
              <a:avLst/>
            </a:prstTxWarp>
            <a:spAutoFit/>
          </a:bodyPr>
          <a:lstStyle/>
          <a:p>
            <a:pPr algn="ctr" eaLnBrk="0" hangingPunct="0"/>
            <a:endParaRPr lang="en-US"/>
          </a:p>
        </p:txBody>
      </p:sp>
      <p:sp>
        <p:nvSpPr>
          <p:cNvPr id="1026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313588" y="908050"/>
            <a:ext cx="8668488" cy="544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dirty="0"/>
              <a:t>Click to edit Master text styles</a:t>
            </a:r>
          </a:p>
          <a:p>
            <a:pPr lvl="1"/>
            <a:r>
              <a:rPr lang="en-US" altLang="ja-JP" dirty="0"/>
              <a:t>Second Level</a:t>
            </a:r>
          </a:p>
          <a:p>
            <a:pPr lvl="2"/>
            <a:r>
              <a:rPr lang="en-US" altLang="ja-JP" dirty="0"/>
              <a:t>Third Level</a:t>
            </a:r>
          </a:p>
          <a:p>
            <a:pPr lvl="3"/>
            <a:r>
              <a:rPr lang="en-US" altLang="ja-JP" dirty="0"/>
              <a:t>Fourth Level</a:t>
            </a:r>
          </a:p>
          <a:p>
            <a:pPr lvl="4"/>
            <a:r>
              <a:rPr lang="en-US" altLang="ja-JP" dirty="0"/>
              <a:t>Fifth Level</a:t>
            </a:r>
          </a:p>
        </p:txBody>
      </p:sp>
      <p:sp>
        <p:nvSpPr>
          <p:cNvPr id="856072" name="Rectangle 8"/>
          <p:cNvSpPr>
            <a:spLocks noChangeArrowheads="1"/>
          </p:cNvSpPr>
          <p:nvPr/>
        </p:nvSpPr>
        <p:spPr bwMode="auto">
          <a:xfrm>
            <a:off x="4479925" y="3189288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Calibri" pitchFamily="-110" charset="0"/>
            </a:endParaRPr>
          </a:p>
        </p:txBody>
      </p:sp>
      <p:sp>
        <p:nvSpPr>
          <p:cNvPr id="856073" name="Rectangle 9"/>
          <p:cNvSpPr>
            <a:spLocks noChangeArrowheads="1"/>
          </p:cNvSpPr>
          <p:nvPr/>
        </p:nvSpPr>
        <p:spPr bwMode="auto">
          <a:xfrm>
            <a:off x="4479925" y="3108325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Calibri" pitchFamily="-110" charset="0"/>
            </a:endParaRPr>
          </a:p>
        </p:txBody>
      </p:sp>
      <p:sp>
        <p:nvSpPr>
          <p:cNvPr id="856137" name="Line 73"/>
          <p:cNvSpPr>
            <a:spLocks noChangeShapeType="1"/>
          </p:cNvSpPr>
          <p:nvPr/>
        </p:nvSpPr>
        <p:spPr bwMode="auto">
          <a:xfrm>
            <a:off x="0" y="773113"/>
            <a:ext cx="9144000" cy="0"/>
          </a:xfrm>
          <a:prstGeom prst="line">
            <a:avLst/>
          </a:prstGeom>
          <a:noFill/>
          <a:ln w="22225">
            <a:solidFill>
              <a:srgbClr val="FCB91C"/>
            </a:solidFill>
            <a:round/>
            <a:headEnd/>
            <a:tailEnd type="none" w="lg" len="lg"/>
          </a:ln>
          <a:effectLst/>
        </p:spPr>
        <p:txBody>
          <a:bodyPr lIns="74295" tIns="8890" rIns="74295" bIns="8890"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Calibri" pitchFamily="-110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0145" y="0"/>
            <a:ext cx="59848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dirty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67" r:id="rId3"/>
    <p:sldLayoutId id="2147483768" r:id="rId4"/>
    <p:sldLayoutId id="2147483769" r:id="rId5"/>
    <p:sldLayoutId id="2147483770" r:id="rId6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ＭＳ Ｐゴシック" pitchFamily="-110" charset="-128"/>
          <a:cs typeface="ＭＳ Ｐゴシック" pitchFamily="-110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libri" pitchFamily="-110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libri" pitchFamily="-110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libri" pitchFamily="-110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libri" pitchFamily="-110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ACA00"/>
        </a:buClr>
        <a:buFont typeface="Wingdings" pitchFamily="-106" charset="2"/>
        <a:buChar char="§"/>
        <a:defRPr sz="2400">
          <a:solidFill>
            <a:srgbClr val="002147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ACA00"/>
        </a:buClr>
        <a:buFont typeface="Wingdings" pitchFamily="-106" charset="2"/>
        <a:buChar char="§"/>
        <a:defRPr>
          <a:solidFill>
            <a:srgbClr val="002147"/>
          </a:solidFill>
          <a:latin typeface="+mn-lt"/>
          <a:ea typeface="ＭＳ Ｐゴシック" pitchFamily="-110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ACA00"/>
        </a:buClr>
        <a:buFont typeface="Wingdings" pitchFamily="-106" charset="2"/>
        <a:buChar char="§"/>
        <a:defRPr sz="1600">
          <a:solidFill>
            <a:srgbClr val="002147"/>
          </a:solidFill>
          <a:latin typeface="+mn-lt"/>
          <a:ea typeface="ＭＳ Ｐゴシック" pitchFamily="-110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ACA00"/>
        </a:buClr>
        <a:buFont typeface="Wingdings" pitchFamily="-106" charset="2"/>
        <a:buChar char="§"/>
        <a:defRPr sz="1600">
          <a:solidFill>
            <a:srgbClr val="002147"/>
          </a:solidFill>
          <a:latin typeface="+mn-lt"/>
          <a:ea typeface="ＭＳ Ｐゴシック" pitchFamily="-110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ACA00"/>
        </a:buClr>
        <a:buFont typeface="Wingdings" pitchFamily="-106" charset="2"/>
        <a:buChar char="§"/>
        <a:defRPr sz="1600">
          <a:solidFill>
            <a:srgbClr val="002147"/>
          </a:solidFill>
          <a:latin typeface="+mn-lt"/>
          <a:ea typeface="ＭＳ Ｐゴシック" pitchFamily="-110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FACA00"/>
        </a:buClr>
        <a:buFont typeface="Wingdings" pitchFamily="-110" charset="2"/>
        <a:buChar char="§"/>
        <a:defRPr sz="1600">
          <a:solidFill>
            <a:srgbClr val="002147"/>
          </a:solidFill>
          <a:latin typeface="+mn-lt"/>
          <a:ea typeface="ＭＳ Ｐゴシック" pitchFamily="-110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FACA00"/>
        </a:buClr>
        <a:buFont typeface="Wingdings" pitchFamily="-110" charset="2"/>
        <a:buChar char="§"/>
        <a:defRPr sz="1600">
          <a:solidFill>
            <a:srgbClr val="002147"/>
          </a:solidFill>
          <a:latin typeface="+mn-lt"/>
          <a:ea typeface="ＭＳ Ｐゴシック" pitchFamily="-110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FACA00"/>
        </a:buClr>
        <a:buFont typeface="Wingdings" pitchFamily="-110" charset="2"/>
        <a:buChar char="§"/>
        <a:defRPr sz="1600">
          <a:solidFill>
            <a:srgbClr val="002147"/>
          </a:solidFill>
          <a:latin typeface="+mn-lt"/>
          <a:ea typeface="ＭＳ Ｐゴシック" pitchFamily="-110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FACA00"/>
        </a:buClr>
        <a:buFont typeface="Wingdings" pitchFamily="-110" charset="2"/>
        <a:buChar char="§"/>
        <a:defRPr sz="1600">
          <a:solidFill>
            <a:srgbClr val="002147"/>
          </a:solidFill>
          <a:latin typeface="+mn-lt"/>
          <a:ea typeface="ＭＳ Ｐゴシック" pitchFamily="-110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97200" y="908050"/>
            <a:ext cx="5984875" cy="544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</a:p>
        </p:txBody>
      </p:sp>
      <p:sp>
        <p:nvSpPr>
          <p:cNvPr id="856072" name="Rectangle 8"/>
          <p:cNvSpPr>
            <a:spLocks noChangeArrowheads="1"/>
          </p:cNvSpPr>
          <p:nvPr/>
        </p:nvSpPr>
        <p:spPr bwMode="auto">
          <a:xfrm>
            <a:off x="4479925" y="3189288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Calibri" pitchFamily="-110" charset="0"/>
            </a:endParaRPr>
          </a:p>
        </p:txBody>
      </p:sp>
      <p:sp>
        <p:nvSpPr>
          <p:cNvPr id="856073" name="Rectangle 9"/>
          <p:cNvSpPr>
            <a:spLocks noChangeArrowheads="1"/>
          </p:cNvSpPr>
          <p:nvPr/>
        </p:nvSpPr>
        <p:spPr bwMode="auto">
          <a:xfrm>
            <a:off x="4479925" y="3108325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Calibri" pitchFamily="-110" charset="0"/>
            </a:endParaRPr>
          </a:p>
        </p:txBody>
      </p:sp>
      <p:sp>
        <p:nvSpPr>
          <p:cNvPr id="856149" name="Rectangle 85"/>
          <p:cNvSpPr>
            <a:spLocks noChangeArrowheads="1"/>
          </p:cNvSpPr>
          <p:nvPr/>
        </p:nvSpPr>
        <p:spPr bwMode="auto">
          <a:xfrm>
            <a:off x="0" y="0"/>
            <a:ext cx="9144000" cy="773113"/>
          </a:xfrm>
          <a:prstGeom prst="rect">
            <a:avLst/>
          </a:prstGeom>
          <a:solidFill>
            <a:srgbClr val="212121"/>
          </a:solidFill>
          <a:ln w="63500">
            <a:noFill/>
            <a:miter lim="800000"/>
            <a:headEnd/>
            <a:tailEnd type="none" w="med" len="lg"/>
          </a:ln>
          <a:effectLst/>
        </p:spPr>
        <p:txBody>
          <a:bodyPr wrap="none" lIns="93600" tIns="46800" rIns="93600" bIns="46800" anchor="ctr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en-US">
              <a:latin typeface="Calibri" pitchFamily="-110" charset="0"/>
            </a:endParaRPr>
          </a:p>
        </p:txBody>
      </p:sp>
      <p:sp>
        <p:nvSpPr>
          <p:cNvPr id="856137" name="Line 73"/>
          <p:cNvSpPr>
            <a:spLocks noChangeShapeType="1"/>
          </p:cNvSpPr>
          <p:nvPr/>
        </p:nvSpPr>
        <p:spPr bwMode="auto">
          <a:xfrm>
            <a:off x="0" y="773113"/>
            <a:ext cx="9144000" cy="0"/>
          </a:xfrm>
          <a:prstGeom prst="line">
            <a:avLst/>
          </a:prstGeom>
          <a:solidFill>
            <a:srgbClr val="212121"/>
          </a:solidFill>
          <a:ln w="22225">
            <a:solidFill>
              <a:schemeClr val="bg1">
                <a:lumMod val="85000"/>
              </a:schemeClr>
            </a:solidFill>
            <a:round/>
            <a:headEnd/>
            <a:tailEnd type="none" w="lg" len="lg"/>
          </a:ln>
          <a:effectLst/>
        </p:spPr>
        <p:txBody>
          <a:bodyPr lIns="74295" tIns="8890" rIns="74295" bIns="8890"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Calibri" pitchFamily="-110" charset="0"/>
            </a:endParaRPr>
          </a:p>
        </p:txBody>
      </p:sp>
      <p:pic>
        <p:nvPicPr>
          <p:cNvPr id="8199" name="Picture 174" descr="2258_ox_brand_blue_pos_rec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9525" y="41275"/>
            <a:ext cx="2241550" cy="690563"/>
          </a:xfrm>
          <a:prstGeom prst="rect">
            <a:avLst/>
          </a:prstGeom>
          <a:solidFill>
            <a:srgbClr val="212121"/>
          </a:solidFill>
          <a:ln w="9525">
            <a:noFill/>
            <a:miter lim="800000"/>
            <a:headEnd/>
            <a:tailEnd/>
          </a:ln>
        </p:spPr>
      </p:pic>
      <p:sp>
        <p:nvSpPr>
          <p:cNvPr id="820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2232025" y="7938"/>
            <a:ext cx="59848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title style</a:t>
            </a:r>
          </a:p>
        </p:txBody>
      </p:sp>
      <p:grpSp>
        <p:nvGrpSpPr>
          <p:cNvPr id="2" name="Group 84"/>
          <p:cNvGrpSpPr>
            <a:grpSpLocks/>
          </p:cNvGrpSpPr>
          <p:nvPr/>
        </p:nvGrpSpPr>
        <p:grpSpPr bwMode="auto">
          <a:xfrm>
            <a:off x="0" y="6489700"/>
            <a:ext cx="9144000" cy="368300"/>
            <a:chOff x="0" y="4087"/>
            <a:chExt cx="5760" cy="232"/>
          </a:xfrm>
          <a:solidFill>
            <a:srgbClr val="212121"/>
          </a:solidFill>
        </p:grpSpPr>
        <p:sp>
          <p:nvSpPr>
            <p:cNvPr id="856147" name="Rectangle 83"/>
            <p:cNvSpPr>
              <a:spLocks noChangeArrowheads="1"/>
            </p:cNvSpPr>
            <p:nvPr/>
          </p:nvSpPr>
          <p:spPr bwMode="auto">
            <a:xfrm>
              <a:off x="0" y="4087"/>
              <a:ext cx="5760" cy="232"/>
            </a:xfrm>
            <a:prstGeom prst="rect">
              <a:avLst/>
            </a:prstGeom>
            <a:grpFill/>
            <a:ln w="63500">
              <a:noFill/>
              <a:miter lim="800000"/>
              <a:headEnd/>
              <a:tailEnd type="none" w="med" len="lg"/>
            </a:ln>
            <a:effectLst/>
          </p:spPr>
          <p:txBody>
            <a:bodyPr wrap="none" lIns="93600" tIns="46800" rIns="93600" bIns="46800" anchor="ctr">
              <a:prstTxWarp prst="textNoShape">
                <a:avLst/>
              </a:prstTxWarp>
              <a:spAutoFit/>
            </a:bodyPr>
            <a:lstStyle/>
            <a:p>
              <a:pPr>
                <a:defRPr/>
              </a:pPr>
              <a:endParaRPr lang="en-US">
                <a:latin typeface="Calibri" pitchFamily="-110" charset="0"/>
              </a:endParaRPr>
            </a:p>
          </p:txBody>
        </p:sp>
        <p:sp>
          <p:nvSpPr>
            <p:cNvPr id="856140" name="Line 76"/>
            <p:cNvSpPr>
              <a:spLocks noChangeShapeType="1"/>
            </p:cNvSpPr>
            <p:nvPr/>
          </p:nvSpPr>
          <p:spPr bwMode="auto">
            <a:xfrm>
              <a:off x="0" y="4088"/>
              <a:ext cx="5760" cy="0"/>
            </a:xfrm>
            <a:prstGeom prst="line">
              <a:avLst/>
            </a:prstGeom>
            <a:grpFill/>
            <a:ln w="22225">
              <a:solidFill>
                <a:srgbClr val="FCB91C"/>
              </a:solidFill>
              <a:round/>
              <a:headEnd/>
              <a:tailEnd type="none" w="lg" len="lg"/>
            </a:ln>
            <a:effectLst/>
          </p:spPr>
          <p:txBody>
            <a:bodyPr lIns="74295" tIns="8890" rIns="74295" bIns="8890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>
                <a:latin typeface="Calibri" pitchFamily="-110" charset="0"/>
              </a:endParaRPr>
            </a:p>
          </p:txBody>
        </p:sp>
      </p:grpSp>
      <p:sp>
        <p:nvSpPr>
          <p:cNvPr id="856239" name="Rectangle 175"/>
          <p:cNvSpPr>
            <a:spLocks noChangeArrowheads="1"/>
          </p:cNvSpPr>
          <p:nvPr/>
        </p:nvSpPr>
        <p:spPr bwMode="auto">
          <a:xfrm>
            <a:off x="6248400" y="6534150"/>
            <a:ext cx="2895600" cy="323850"/>
          </a:xfrm>
          <a:prstGeom prst="rect">
            <a:avLst/>
          </a:prstGeom>
          <a:solidFill>
            <a:srgbClr val="21212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r>
              <a:rPr lang="en-GB" b="0" dirty="0" smtClean="0">
                <a:solidFill>
                  <a:schemeClr val="bg1"/>
                </a:solidFill>
              </a:rPr>
              <a:t>jack.hickish@astro.ox.ac.uk</a:t>
            </a:r>
            <a:endParaRPr lang="en-GB" b="0" dirty="0">
              <a:solidFill>
                <a:schemeClr val="bg1"/>
              </a:solidFill>
            </a:endParaRPr>
          </a:p>
        </p:txBody>
      </p:sp>
      <p:sp>
        <p:nvSpPr>
          <p:cNvPr id="856241" name="Rectangle 17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534150"/>
            <a:ext cx="6821488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b="0">
                <a:solidFill>
                  <a:schemeClr val="bg1"/>
                </a:solidFill>
                <a:latin typeface="Calibri" pitchFamily="-110" charset="0"/>
              </a:defRPr>
            </a:lvl1pPr>
          </a:lstStyle>
          <a:p>
            <a:pPr>
              <a:defRPr/>
            </a:pPr>
            <a:r>
              <a:rPr lang="en-GB" dirty="0" smtClean="0"/>
              <a:t>Jack </a:t>
            </a:r>
            <a:r>
              <a:rPr lang="en-GB" dirty="0" err="1" smtClean="0"/>
              <a:t>Hickish</a:t>
            </a:r>
            <a:endParaRPr lang="en-GB" dirty="0"/>
          </a:p>
        </p:txBody>
      </p:sp>
      <p:cxnSp>
        <p:nvCxnSpPr>
          <p:cNvPr id="8204" name="Straight Connector 101"/>
          <p:cNvCxnSpPr>
            <a:cxnSpLocks noChangeShapeType="1"/>
          </p:cNvCxnSpPr>
          <p:nvPr/>
        </p:nvCxnSpPr>
        <p:spPr bwMode="auto">
          <a:xfrm>
            <a:off x="0" y="6477000"/>
            <a:ext cx="9220200" cy="1588"/>
          </a:xfrm>
          <a:prstGeom prst="line">
            <a:avLst/>
          </a:prstGeom>
          <a:noFill/>
          <a:ln w="50800">
            <a:solidFill>
              <a:srgbClr val="D9D9D9"/>
            </a:solidFill>
            <a:round/>
            <a:headEnd type="none" w="lg" len="lg"/>
            <a:tailEnd type="none" w="lg" len="lg"/>
          </a:ln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ＭＳ Ｐゴシック" pitchFamily="-110" charset="-128"/>
          <a:cs typeface="ＭＳ Ｐゴシック" pitchFamily="-110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libri" pitchFamily="-110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libri" pitchFamily="-110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libri" pitchFamily="-110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libri" pitchFamily="-110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ACA00"/>
        </a:buClr>
        <a:buFont typeface="Wingdings" pitchFamily="-106" charset="2"/>
        <a:buChar char="§"/>
        <a:defRPr sz="2400">
          <a:solidFill>
            <a:srgbClr val="2B2B2B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ACA00"/>
        </a:buClr>
        <a:buFont typeface="Wingdings" pitchFamily="-106" charset="2"/>
        <a:buChar char="§"/>
        <a:defRPr>
          <a:solidFill>
            <a:srgbClr val="2B2B2B"/>
          </a:solidFill>
          <a:latin typeface="+mn-lt"/>
          <a:ea typeface="ＭＳ Ｐゴシック" pitchFamily="-110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ACA00"/>
        </a:buClr>
        <a:buFont typeface="Wingdings" pitchFamily="-106" charset="2"/>
        <a:buChar char="§"/>
        <a:defRPr sz="1600">
          <a:solidFill>
            <a:srgbClr val="2B2B2B"/>
          </a:solidFill>
          <a:latin typeface="+mn-lt"/>
          <a:ea typeface="ＭＳ Ｐゴシック" pitchFamily="-110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ACA00"/>
        </a:buClr>
        <a:buFont typeface="Wingdings" pitchFamily="-106" charset="2"/>
        <a:buChar char="§"/>
        <a:defRPr sz="1600">
          <a:solidFill>
            <a:srgbClr val="2B2B2B"/>
          </a:solidFill>
          <a:latin typeface="+mn-lt"/>
          <a:ea typeface="ＭＳ Ｐゴシック" pitchFamily="-110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ACA00"/>
        </a:buClr>
        <a:buFont typeface="Wingdings" pitchFamily="-106" charset="2"/>
        <a:buChar char="§"/>
        <a:defRPr sz="1600">
          <a:solidFill>
            <a:srgbClr val="2B2B2B"/>
          </a:solidFill>
          <a:latin typeface="+mn-lt"/>
          <a:ea typeface="ＭＳ Ｐゴシック" pitchFamily="-110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FACA00"/>
        </a:buClr>
        <a:buFont typeface="Wingdings" pitchFamily="-110" charset="2"/>
        <a:buChar char="§"/>
        <a:defRPr sz="1600">
          <a:solidFill>
            <a:srgbClr val="002147"/>
          </a:solidFill>
          <a:latin typeface="+mn-lt"/>
          <a:ea typeface="ＭＳ Ｐゴシック" pitchFamily="-110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FACA00"/>
        </a:buClr>
        <a:buFont typeface="Wingdings" pitchFamily="-110" charset="2"/>
        <a:buChar char="§"/>
        <a:defRPr sz="1600">
          <a:solidFill>
            <a:srgbClr val="002147"/>
          </a:solidFill>
          <a:latin typeface="+mn-lt"/>
          <a:ea typeface="ＭＳ Ｐゴシック" pitchFamily="-110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FACA00"/>
        </a:buClr>
        <a:buFont typeface="Wingdings" pitchFamily="-110" charset="2"/>
        <a:buChar char="§"/>
        <a:defRPr sz="1600">
          <a:solidFill>
            <a:srgbClr val="002147"/>
          </a:solidFill>
          <a:latin typeface="+mn-lt"/>
          <a:ea typeface="ＭＳ Ｐゴシック" pitchFamily="-110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FACA00"/>
        </a:buClr>
        <a:buFont typeface="Wingdings" pitchFamily="-110" charset="2"/>
        <a:buChar char="§"/>
        <a:defRPr sz="1600">
          <a:solidFill>
            <a:srgbClr val="002147"/>
          </a:solidFill>
          <a:latin typeface="+mn-lt"/>
          <a:ea typeface="ＭＳ Ｐゴシック" pitchFamily="-110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072" name="Rectangle 8"/>
          <p:cNvSpPr>
            <a:spLocks noChangeArrowheads="1"/>
          </p:cNvSpPr>
          <p:nvPr/>
        </p:nvSpPr>
        <p:spPr bwMode="auto">
          <a:xfrm>
            <a:off x="4479925" y="3189288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Calibri" pitchFamily="-110" charset="0"/>
            </a:endParaRPr>
          </a:p>
        </p:txBody>
      </p:sp>
      <p:sp>
        <p:nvSpPr>
          <p:cNvPr id="856073" name="Rectangle 9"/>
          <p:cNvSpPr>
            <a:spLocks noChangeArrowheads="1"/>
          </p:cNvSpPr>
          <p:nvPr/>
        </p:nvSpPr>
        <p:spPr bwMode="auto">
          <a:xfrm>
            <a:off x="4479925" y="3108325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Calibri" pitchFamily="-110" charset="0"/>
            </a:endParaRPr>
          </a:p>
        </p:txBody>
      </p:sp>
      <p:sp>
        <p:nvSpPr>
          <p:cNvPr id="856149" name="Rectangle 8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10000"/>
          </a:solidFill>
          <a:ln w="63500">
            <a:noFill/>
            <a:miter lim="800000"/>
            <a:headEnd/>
            <a:tailEnd type="none" w="med" len="lg"/>
          </a:ln>
          <a:effectLst/>
        </p:spPr>
        <p:txBody>
          <a:bodyPr lIns="93600" tIns="46800" rIns="93600" bIns="46800" anchor="ctr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en-US">
              <a:latin typeface="Calibri" pitchFamily="-110" charset="0"/>
            </a:endParaRPr>
          </a:p>
        </p:txBody>
      </p:sp>
      <p:pic>
        <p:nvPicPr>
          <p:cNvPr id="10245" name="Picture 174" descr="2258_ox_brand_blue_pos_rect"/>
          <p:cNvPicPr>
            <a:picLocks noChangeAspect="1" noChangeArrowheads="1"/>
          </p:cNvPicPr>
          <p:nvPr/>
        </p:nvPicPr>
        <p:blipFill>
          <a:blip r:embed="rId3">
            <a:grayscl/>
            <a:biLevel thresh="50000"/>
          </a:blip>
          <a:srcRect/>
          <a:stretch>
            <a:fillRect/>
          </a:stretch>
        </p:blipFill>
        <p:spPr bwMode="auto">
          <a:xfrm>
            <a:off x="-9525" y="41275"/>
            <a:ext cx="2241550" cy="690563"/>
          </a:xfrm>
          <a:prstGeom prst="rect">
            <a:avLst/>
          </a:prstGeom>
          <a:solidFill>
            <a:srgbClr val="212121"/>
          </a:solidFill>
          <a:ln w="9525">
            <a:noFill/>
            <a:miter lim="800000"/>
            <a:headEnd/>
            <a:tailEnd/>
          </a:ln>
        </p:spPr>
      </p:pic>
      <p:sp>
        <p:nvSpPr>
          <p:cNvPr id="1024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2232025" y="7938"/>
            <a:ext cx="5984875" cy="720725"/>
          </a:xfrm>
          <a:prstGeom prst="rect">
            <a:avLst/>
          </a:prstGeom>
          <a:noFill/>
          <a:ln w="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title style</a:t>
            </a:r>
          </a:p>
        </p:txBody>
      </p:sp>
      <p:sp>
        <p:nvSpPr>
          <p:cNvPr id="856239" name="Rectangle 175"/>
          <p:cNvSpPr>
            <a:spLocks noChangeArrowheads="1"/>
          </p:cNvSpPr>
          <p:nvPr/>
        </p:nvSpPr>
        <p:spPr bwMode="auto">
          <a:xfrm>
            <a:off x="6248400" y="6534150"/>
            <a:ext cx="2895600" cy="323850"/>
          </a:xfrm>
          <a:prstGeom prst="rect">
            <a:avLst/>
          </a:prstGeom>
          <a:solidFill>
            <a:srgbClr val="0100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r>
              <a:rPr lang="en-GB" b="0" dirty="0" smtClean="0">
                <a:solidFill>
                  <a:schemeClr val="bg1"/>
                </a:solidFill>
              </a:rPr>
              <a:t>jack.hickish@astro.ox.ac.uk</a:t>
            </a:r>
            <a:endParaRPr lang="en-GB" b="0" dirty="0">
              <a:solidFill>
                <a:schemeClr val="bg1"/>
              </a:solidFill>
            </a:endParaRPr>
          </a:p>
        </p:txBody>
      </p:sp>
      <p:sp>
        <p:nvSpPr>
          <p:cNvPr id="856241" name="Rectangle 17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534150"/>
            <a:ext cx="6477000" cy="323850"/>
          </a:xfrm>
          <a:prstGeom prst="rect">
            <a:avLst/>
          </a:prstGeom>
          <a:noFill/>
          <a:ln w="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b="0">
                <a:solidFill>
                  <a:schemeClr val="bg1"/>
                </a:solidFill>
                <a:latin typeface="Calibri" pitchFamily="-110" charset="0"/>
              </a:defRPr>
            </a:lvl1pPr>
          </a:lstStyle>
          <a:p>
            <a:pPr>
              <a:defRPr/>
            </a:pPr>
            <a:r>
              <a:rPr lang="en-GB" dirty="0" smtClean="0"/>
              <a:t>Jack </a:t>
            </a:r>
            <a:r>
              <a:rPr lang="en-GB" dirty="0" err="1" smtClean="0"/>
              <a:t>Hickish</a:t>
            </a:r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ＭＳ Ｐゴシック" pitchFamily="-110" charset="-128"/>
          <a:cs typeface="ＭＳ Ｐゴシック" pitchFamily="-110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libri" pitchFamily="-110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libri" pitchFamily="-110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libri" pitchFamily="-110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libri" pitchFamily="-110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ACA00"/>
        </a:buClr>
        <a:buFont typeface="Wingdings" pitchFamily="-106" charset="2"/>
        <a:buChar char="§"/>
        <a:defRPr sz="2400">
          <a:solidFill>
            <a:srgbClr val="2B2B2B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ACA00"/>
        </a:buClr>
        <a:buFont typeface="Wingdings" pitchFamily="-106" charset="2"/>
        <a:buChar char="§"/>
        <a:defRPr>
          <a:solidFill>
            <a:srgbClr val="2B2B2B"/>
          </a:solidFill>
          <a:latin typeface="+mn-lt"/>
          <a:ea typeface="ＭＳ Ｐゴシック" pitchFamily="-110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ACA00"/>
        </a:buClr>
        <a:buFont typeface="Wingdings" pitchFamily="-106" charset="2"/>
        <a:buChar char="§"/>
        <a:defRPr sz="1600">
          <a:solidFill>
            <a:srgbClr val="2B2B2B"/>
          </a:solidFill>
          <a:latin typeface="+mn-lt"/>
          <a:ea typeface="ＭＳ Ｐゴシック" pitchFamily="-110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ACA00"/>
        </a:buClr>
        <a:buFont typeface="Wingdings" pitchFamily="-106" charset="2"/>
        <a:buChar char="§"/>
        <a:defRPr sz="1600">
          <a:solidFill>
            <a:srgbClr val="2B2B2B"/>
          </a:solidFill>
          <a:latin typeface="+mn-lt"/>
          <a:ea typeface="ＭＳ Ｐゴシック" pitchFamily="-110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ACA00"/>
        </a:buClr>
        <a:buFont typeface="Wingdings" pitchFamily="-106" charset="2"/>
        <a:buChar char="§"/>
        <a:defRPr sz="1600">
          <a:solidFill>
            <a:srgbClr val="2B2B2B"/>
          </a:solidFill>
          <a:latin typeface="+mn-lt"/>
          <a:ea typeface="ＭＳ Ｐゴシック" pitchFamily="-110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FACA00"/>
        </a:buClr>
        <a:buFont typeface="Wingdings" pitchFamily="-110" charset="2"/>
        <a:buChar char="§"/>
        <a:defRPr sz="1600">
          <a:solidFill>
            <a:srgbClr val="002147"/>
          </a:solidFill>
          <a:latin typeface="+mn-lt"/>
          <a:ea typeface="ＭＳ Ｐゴシック" pitchFamily="-110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FACA00"/>
        </a:buClr>
        <a:buFont typeface="Wingdings" pitchFamily="-110" charset="2"/>
        <a:buChar char="§"/>
        <a:defRPr sz="1600">
          <a:solidFill>
            <a:srgbClr val="002147"/>
          </a:solidFill>
          <a:latin typeface="+mn-lt"/>
          <a:ea typeface="ＭＳ Ｐゴシック" pitchFamily="-110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FACA00"/>
        </a:buClr>
        <a:buFont typeface="Wingdings" pitchFamily="-110" charset="2"/>
        <a:buChar char="§"/>
        <a:defRPr sz="1600">
          <a:solidFill>
            <a:srgbClr val="002147"/>
          </a:solidFill>
          <a:latin typeface="+mn-lt"/>
          <a:ea typeface="ＭＳ Ｐゴシック" pitchFamily="-110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FACA00"/>
        </a:buClr>
        <a:buFont typeface="Wingdings" pitchFamily="-110" charset="2"/>
        <a:buChar char="§"/>
        <a:defRPr sz="1600">
          <a:solidFill>
            <a:srgbClr val="002147"/>
          </a:solidFill>
          <a:latin typeface="+mn-lt"/>
          <a:ea typeface="ＭＳ Ｐゴシック" pitchFamily="-110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Relationship Id="rId3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Beamformer</a:t>
            </a:r>
            <a:r>
              <a:rPr lang="en-US" dirty="0" smtClean="0"/>
              <a:t> implementations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(Mike Jones, Kris </a:t>
            </a:r>
            <a:r>
              <a:rPr lang="en-US" dirty="0" err="1" smtClean="0"/>
              <a:t>Zarb</a:t>
            </a:r>
            <a:r>
              <a:rPr lang="en-US" dirty="0" smtClean="0"/>
              <a:t> </a:t>
            </a:r>
            <a:r>
              <a:rPr lang="en-US" dirty="0" err="1" smtClean="0"/>
              <a:t>Adami</a:t>
            </a:r>
            <a:r>
              <a:rPr lang="en-US" dirty="0" smtClean="0"/>
              <a:t>, David Sinclair, Chris </a:t>
            </a:r>
            <a:r>
              <a:rPr lang="en-US" dirty="0" err="1" smtClean="0"/>
              <a:t>Shenton</a:t>
            </a:r>
            <a:r>
              <a:rPr lang="en-US" dirty="0" smtClean="0"/>
              <a:t>)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Starting with ‘top level’ considerations for now, </a:t>
            </a:r>
            <a:r>
              <a:rPr lang="en-US" dirty="0" err="1" smtClean="0"/>
              <a:t>ie</a:t>
            </a:r>
            <a:endParaRPr lang="en-US" dirty="0" smtClean="0"/>
          </a:p>
          <a:p>
            <a:r>
              <a:rPr lang="en-US" dirty="0" smtClean="0"/>
              <a:t>Not, which FPGA board shall we use, rather</a:t>
            </a:r>
          </a:p>
          <a:p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What is the structure of the </a:t>
            </a:r>
            <a:r>
              <a:rPr lang="en-US" dirty="0" err="1" smtClean="0"/>
              <a:t>beamformer</a:t>
            </a:r>
            <a:r>
              <a:rPr lang="en-US" dirty="0" smtClean="0"/>
              <a:t> (as function of AA specs)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What are the ideal properties of the processing nodes and interconnects to implement this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What existing/possible hardware is available to implement this for prototyping (</a:t>
            </a:r>
            <a:r>
              <a:rPr lang="en-US" dirty="0" err="1" smtClean="0"/>
              <a:t>incl</a:t>
            </a:r>
            <a:r>
              <a:rPr lang="en-US" dirty="0" smtClean="0"/>
              <a:t> AAVS1,2)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What is the most efficient (NRE cost, construction, power) solution for Phase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161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Assumptions: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Partial rather than </a:t>
            </a:r>
            <a:r>
              <a:rPr lang="en-US" dirty="0" err="1" smtClean="0"/>
              <a:t>heirarchical</a:t>
            </a:r>
            <a:r>
              <a:rPr lang="en-US" dirty="0" smtClean="0"/>
              <a:t> </a:t>
            </a:r>
            <a:r>
              <a:rPr lang="en-US" dirty="0" err="1" smtClean="0"/>
              <a:t>beamforming</a:t>
            </a:r>
            <a:r>
              <a:rPr lang="en-US" dirty="0" smtClean="0"/>
              <a:t>, </a:t>
            </a:r>
            <a:r>
              <a:rPr lang="en-US" dirty="0" err="1" smtClean="0"/>
              <a:t>ie</a:t>
            </a:r>
            <a:r>
              <a:rPr lang="en-US" dirty="0" smtClean="0"/>
              <a:t> no well-formed tile beams.</a:t>
            </a:r>
          </a:p>
          <a:p>
            <a:r>
              <a:rPr lang="en-US" dirty="0" smtClean="0"/>
              <a:t>Advantages:</a:t>
            </a:r>
          </a:p>
          <a:p>
            <a:pPr lvl="1"/>
            <a:r>
              <a:rPr lang="en-US" dirty="0" smtClean="0"/>
              <a:t>Better station beam quality (</a:t>
            </a:r>
            <a:r>
              <a:rPr lang="en-US" dirty="0" err="1" smtClean="0"/>
              <a:t>eg</a:t>
            </a:r>
            <a:r>
              <a:rPr lang="en-US" dirty="0" smtClean="0"/>
              <a:t> </a:t>
            </a:r>
            <a:r>
              <a:rPr lang="en-US" dirty="0" err="1" smtClean="0"/>
              <a:t>Dulwich</a:t>
            </a:r>
            <a:r>
              <a:rPr lang="en-US" dirty="0" smtClean="0"/>
              <a:t> et al, </a:t>
            </a:r>
            <a:r>
              <a:rPr lang="en-US" dirty="0" err="1" smtClean="0"/>
              <a:t>Limelette</a:t>
            </a:r>
            <a:r>
              <a:rPr lang="en-US" dirty="0" smtClean="0"/>
              <a:t> conference 2009)</a:t>
            </a:r>
          </a:p>
          <a:p>
            <a:pPr lvl="1"/>
            <a:r>
              <a:rPr lang="en-US" dirty="0" smtClean="0"/>
              <a:t>More flexible (arbitrary station beam pointing directions)</a:t>
            </a:r>
          </a:p>
          <a:p>
            <a:pPr lvl="1"/>
            <a:r>
              <a:rPr lang="en-US" dirty="0" smtClean="0"/>
              <a:t>Easy beams/bandwidth tradeoff</a:t>
            </a:r>
          </a:p>
          <a:p>
            <a:r>
              <a:rPr lang="en-US" dirty="0" smtClean="0"/>
              <a:t>Disadvantages</a:t>
            </a:r>
          </a:p>
          <a:p>
            <a:pPr lvl="1"/>
            <a:r>
              <a:rPr lang="en-US" dirty="0" smtClean="0"/>
              <a:t>Doesn’t reduce data rate like </a:t>
            </a:r>
            <a:r>
              <a:rPr lang="en-US" dirty="0" err="1" smtClean="0"/>
              <a:t>heirarchical</a:t>
            </a:r>
            <a:r>
              <a:rPr lang="en-US" dirty="0" smtClean="0"/>
              <a:t> </a:t>
            </a:r>
            <a:r>
              <a:rPr lang="en-US" dirty="0" err="1" smtClean="0"/>
              <a:t>beamformer</a:t>
            </a:r>
            <a:endParaRPr lang="en-US" dirty="0" smtClean="0"/>
          </a:p>
          <a:p>
            <a:pPr lvl="1"/>
            <a:r>
              <a:rPr lang="en-US" dirty="0" smtClean="0"/>
              <a:t>Can </a:t>
            </a:r>
            <a:r>
              <a:rPr lang="en-US" i="1" dirty="0" smtClean="0"/>
              <a:t>increase</a:t>
            </a:r>
            <a:r>
              <a:rPr lang="en-US" dirty="0" smtClean="0"/>
              <a:t> data rate through first part of </a:t>
            </a:r>
            <a:r>
              <a:rPr lang="en-US" dirty="0" err="1" smtClean="0"/>
              <a:t>beamformer</a:t>
            </a:r>
            <a:r>
              <a:rPr lang="en-US" dirty="0" smtClean="0"/>
              <a:t>, depending on </a:t>
            </a:r>
            <a:r>
              <a:rPr lang="en-US" dirty="0" err="1" smtClean="0"/>
              <a:t>N</a:t>
            </a:r>
            <a:r>
              <a:rPr lang="en-US" baseline="-25000" dirty="0" err="1" smtClean="0"/>
              <a:t>tile</a:t>
            </a:r>
            <a:r>
              <a:rPr lang="en-US" dirty="0" smtClean="0"/>
              <a:t> </a:t>
            </a:r>
            <a:r>
              <a:rPr lang="en-US" dirty="0" err="1" smtClean="0"/>
              <a:t>vs</a:t>
            </a:r>
            <a:r>
              <a:rPr lang="en-US" dirty="0" smtClean="0"/>
              <a:t> </a:t>
            </a:r>
            <a:r>
              <a:rPr lang="en-US" dirty="0" err="1" smtClean="0"/>
              <a:t>N</a:t>
            </a:r>
            <a:r>
              <a:rPr lang="en-US" baseline="-25000" dirty="0" err="1" smtClean="0"/>
              <a:t>beam</a:t>
            </a:r>
            <a:endParaRPr lang="en-US" baseline="-25000" dirty="0" smtClean="0"/>
          </a:p>
          <a:p>
            <a:pPr marL="0" indent="0">
              <a:buNone/>
            </a:pPr>
            <a:r>
              <a:rPr lang="en-US" dirty="0" smtClean="0"/>
              <a:t>Separate out antenna processor</a:t>
            </a:r>
          </a:p>
          <a:p>
            <a:pPr lvl="1"/>
            <a:r>
              <a:rPr lang="en-US" dirty="0" smtClean="0"/>
              <a:t>Always have to do channelization per antenna</a:t>
            </a:r>
          </a:p>
          <a:p>
            <a:pPr lvl="1"/>
            <a:r>
              <a:rPr lang="en-US" dirty="0" smtClean="0"/>
              <a:t>ADC -&gt; digital signal </a:t>
            </a:r>
            <a:r>
              <a:rPr lang="en-US" dirty="0" err="1" smtClean="0"/>
              <a:t>tranport</a:t>
            </a:r>
            <a:r>
              <a:rPr lang="en-US" dirty="0" smtClean="0"/>
              <a:t> interface – may as well have </a:t>
            </a:r>
            <a:r>
              <a:rPr lang="en-US" dirty="0" err="1" smtClean="0"/>
              <a:t>channelisation</a:t>
            </a:r>
            <a:r>
              <a:rPr lang="en-US" dirty="0" smtClean="0"/>
              <a:t> in same chip</a:t>
            </a:r>
          </a:p>
          <a:p>
            <a:pPr lvl="1"/>
            <a:r>
              <a:rPr lang="en-US" dirty="0" smtClean="0"/>
              <a:t>Allows flexibility of placement of ADC 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65611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45" y="0"/>
            <a:ext cx="8270255" cy="720725"/>
          </a:xfrm>
        </p:spPr>
        <p:txBody>
          <a:bodyPr/>
          <a:lstStyle/>
          <a:p>
            <a:r>
              <a:rPr lang="en-US" dirty="0" smtClean="0"/>
              <a:t>The aperture illumination problem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698500" y="1435100"/>
            <a:ext cx="12700" cy="4533900"/>
          </a:xfrm>
          <a:prstGeom prst="line">
            <a:avLst/>
          </a:prstGeom>
          <a:noFill/>
          <a:ln w="22225" cap="flat" cmpd="sng" algn="ctr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 flipV="1">
            <a:off x="698500" y="2755900"/>
            <a:ext cx="7797800" cy="25400"/>
          </a:xfrm>
          <a:prstGeom prst="line">
            <a:avLst/>
          </a:prstGeom>
          <a:noFill/>
          <a:ln w="22225" cap="flat" cmpd="sng" algn="ctr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 flipV="1">
            <a:off x="711200" y="5943600"/>
            <a:ext cx="7912100" cy="25400"/>
          </a:xfrm>
          <a:prstGeom prst="line">
            <a:avLst/>
          </a:prstGeom>
          <a:noFill/>
          <a:ln w="22225" cap="flat" cmpd="sng" algn="ctr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  <a:effectLst/>
        </p:spPr>
      </p:cxnSp>
      <p:cxnSp>
        <p:nvCxnSpPr>
          <p:cNvPr id="10" name="Straight Connector 9"/>
          <p:cNvCxnSpPr/>
          <p:nvPr/>
        </p:nvCxnSpPr>
        <p:spPr bwMode="auto">
          <a:xfrm flipV="1">
            <a:off x="774700" y="1676400"/>
            <a:ext cx="7442200" cy="1663700"/>
          </a:xfrm>
          <a:prstGeom prst="line">
            <a:avLst/>
          </a:prstGeom>
          <a:noFill/>
          <a:ln w="22225" cap="flat" cmpd="sng" algn="ctr">
            <a:solidFill>
              <a:srgbClr val="FCB91C"/>
            </a:solidFill>
            <a:prstDash val="solid"/>
            <a:round/>
            <a:headEnd type="none" w="lg" len="lg"/>
            <a:tailEnd type="none" w="lg" len="lg"/>
          </a:ln>
          <a:effectLst/>
        </p:spPr>
      </p:cxnSp>
      <p:cxnSp>
        <p:nvCxnSpPr>
          <p:cNvPr id="12" name="Straight Connector 11"/>
          <p:cNvCxnSpPr/>
          <p:nvPr/>
        </p:nvCxnSpPr>
        <p:spPr bwMode="auto">
          <a:xfrm>
            <a:off x="800100" y="3200400"/>
            <a:ext cx="1079500" cy="0"/>
          </a:xfrm>
          <a:prstGeom prst="lin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lg" len="lg"/>
            <a:tailEnd type="none" w="lg" len="lg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>
            <a:off x="1866900" y="2971800"/>
            <a:ext cx="1079500" cy="0"/>
          </a:xfrm>
          <a:prstGeom prst="lin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lg" len="lg"/>
            <a:tailEnd type="none" w="lg" len="lg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>
            <a:off x="2921000" y="2730500"/>
            <a:ext cx="1079500" cy="0"/>
          </a:xfrm>
          <a:prstGeom prst="lin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lg" len="lg"/>
            <a:tailEnd type="none" w="lg" len="lg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>
            <a:off x="3987800" y="2514600"/>
            <a:ext cx="1079500" cy="0"/>
          </a:xfrm>
          <a:prstGeom prst="lin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lg" len="lg"/>
            <a:tailEnd type="none" w="lg" len="lg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>
            <a:off x="5029200" y="2286000"/>
            <a:ext cx="1079500" cy="0"/>
          </a:xfrm>
          <a:prstGeom prst="lin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lg" len="lg"/>
            <a:tailEnd type="none" w="lg" len="lg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>
            <a:off x="6096000" y="2057400"/>
            <a:ext cx="1079500" cy="0"/>
          </a:xfrm>
          <a:prstGeom prst="lin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lg" len="lg"/>
            <a:tailEnd type="none" w="lg" len="lg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>
            <a:off x="7137400" y="1828800"/>
            <a:ext cx="1079500" cy="0"/>
          </a:xfrm>
          <a:prstGeom prst="lin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lg" len="lg"/>
            <a:tailEnd type="none" w="lg" len="lg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149532" y="2082800"/>
            <a:ext cx="444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Symbol" charset="2"/>
                <a:cs typeface="Symbol" charset="2"/>
              </a:rPr>
              <a:t>f</a:t>
            </a:r>
            <a:endParaRPr lang="en-US" sz="2400" i="1" dirty="0">
              <a:latin typeface="Symbol" charset="2"/>
              <a:cs typeface="Symbol" charset="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12425" y="4622800"/>
            <a:ext cx="4456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A</a:t>
            </a:r>
            <a:endParaRPr lang="en-US" sz="2400" i="1" dirty="0"/>
          </a:p>
        </p:txBody>
      </p:sp>
      <p:sp>
        <p:nvSpPr>
          <p:cNvPr id="22" name="Arc 21"/>
          <p:cNvSpPr/>
          <p:nvPr/>
        </p:nvSpPr>
        <p:spPr bwMode="auto">
          <a:xfrm>
            <a:off x="812800" y="4381500"/>
            <a:ext cx="7531100" cy="3136900"/>
          </a:xfrm>
          <a:prstGeom prst="arc">
            <a:avLst>
              <a:gd name="adj1" fmla="val 10769755"/>
              <a:gd name="adj2" fmla="val 21576928"/>
            </a:avLst>
          </a:prstGeom>
          <a:noFill/>
          <a:ln w="22225" cap="flat" cmpd="sng" algn="ctr">
            <a:solidFill>
              <a:srgbClr val="FCB91C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rgbClr val="000099"/>
              </a:solidFill>
              <a:effectLst/>
              <a:latin typeface="Calibri" pitchFamily="-110" charset="0"/>
            </a:endParaRPr>
          </a:p>
        </p:txBody>
      </p:sp>
      <p:cxnSp>
        <p:nvCxnSpPr>
          <p:cNvPr id="25" name="Straight Connector 24"/>
          <p:cNvCxnSpPr/>
          <p:nvPr/>
        </p:nvCxnSpPr>
        <p:spPr bwMode="auto">
          <a:xfrm>
            <a:off x="787400" y="5219700"/>
            <a:ext cx="1079500" cy="0"/>
          </a:xfrm>
          <a:prstGeom prst="lin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lg" len="lg"/>
            <a:tailEnd type="none" w="lg" len="lg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>
            <a:off x="1866900" y="4711700"/>
            <a:ext cx="1079500" cy="0"/>
          </a:xfrm>
          <a:prstGeom prst="lin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lg" len="lg"/>
            <a:tailEnd type="none" w="lg" len="lg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>
            <a:off x="2933700" y="4470400"/>
            <a:ext cx="1079500" cy="0"/>
          </a:xfrm>
          <a:prstGeom prst="lin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lg" len="lg"/>
            <a:tailEnd type="none" w="lg" len="lg"/>
          </a:ln>
          <a:effectLst/>
        </p:spPr>
      </p:cxnSp>
      <p:cxnSp>
        <p:nvCxnSpPr>
          <p:cNvPr id="28" name="Straight Connector 27"/>
          <p:cNvCxnSpPr/>
          <p:nvPr/>
        </p:nvCxnSpPr>
        <p:spPr bwMode="auto">
          <a:xfrm>
            <a:off x="3975100" y="4381500"/>
            <a:ext cx="1079500" cy="0"/>
          </a:xfrm>
          <a:prstGeom prst="lin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lg" len="lg"/>
            <a:tailEnd type="none" w="lg" len="lg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>
            <a:off x="5041900" y="4470400"/>
            <a:ext cx="1079500" cy="0"/>
          </a:xfrm>
          <a:prstGeom prst="lin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lg" len="lg"/>
            <a:tailEnd type="none" w="lg" len="lg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>
            <a:off x="6121400" y="4635500"/>
            <a:ext cx="1079500" cy="0"/>
          </a:xfrm>
          <a:prstGeom prst="lin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lg" len="lg"/>
            <a:tailEnd type="none" w="lg" len="lg"/>
          </a:ln>
          <a:effectLst/>
        </p:spPr>
      </p:cxnSp>
      <p:cxnSp>
        <p:nvCxnSpPr>
          <p:cNvPr id="31" name="Straight Connector 30"/>
          <p:cNvCxnSpPr/>
          <p:nvPr/>
        </p:nvCxnSpPr>
        <p:spPr bwMode="auto">
          <a:xfrm>
            <a:off x="7188200" y="5080000"/>
            <a:ext cx="1079500" cy="0"/>
          </a:xfrm>
          <a:prstGeom prst="lin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lg" len="lg"/>
            <a:tailEnd type="none" w="lg" len="lg"/>
          </a:ln>
          <a:effectLst/>
        </p:spPr>
      </p:cxnSp>
      <p:sp>
        <p:nvSpPr>
          <p:cNvPr id="32" name="TextBox 31"/>
          <p:cNvSpPr txBox="1"/>
          <p:nvPr/>
        </p:nvSpPr>
        <p:spPr>
          <a:xfrm>
            <a:off x="1108073" y="1270000"/>
            <a:ext cx="24135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9933"/>
                </a:solidFill>
              </a:rPr>
              <a:t>Partial </a:t>
            </a:r>
            <a:r>
              <a:rPr lang="en-US" dirty="0" err="1" smtClean="0">
                <a:solidFill>
                  <a:srgbClr val="FF9933"/>
                </a:solidFill>
              </a:rPr>
              <a:t>beamform</a:t>
            </a:r>
            <a:endParaRPr lang="en-US" dirty="0" smtClean="0">
              <a:solidFill>
                <a:srgbClr val="FF9933"/>
              </a:solidFill>
            </a:endParaRPr>
          </a:p>
          <a:p>
            <a:r>
              <a:rPr lang="en-US" dirty="0" err="1" smtClean="0">
                <a:solidFill>
                  <a:srgbClr val="FF0000"/>
                </a:solidFill>
              </a:rPr>
              <a:t>Heirarchical</a:t>
            </a:r>
            <a:r>
              <a:rPr lang="en-US" dirty="0" smtClean="0">
                <a:solidFill>
                  <a:srgbClr val="FF0000"/>
                </a:solidFill>
              </a:rPr>
              <a:t> (Tiled) </a:t>
            </a:r>
            <a:r>
              <a:rPr lang="en-US" dirty="0" err="1" smtClean="0">
                <a:solidFill>
                  <a:srgbClr val="FF0000"/>
                </a:solidFill>
              </a:rPr>
              <a:t>beamform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465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076" r="3354"/>
          <a:stretch/>
        </p:blipFill>
        <p:spPr>
          <a:xfrm>
            <a:off x="1625600" y="735587"/>
            <a:ext cx="5748000" cy="3091876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8300" y="3797300"/>
            <a:ext cx="5803900" cy="2997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310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Would you buy this dish?</a:t>
            </a:r>
            <a:endParaRPr lang="en-US" dirty="0"/>
          </a:p>
        </p:txBody>
      </p:sp>
      <p:pic>
        <p:nvPicPr>
          <p:cNvPr id="4" name="Content Placeholder 3" descr="cubist-antenna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26435" r="-4146" b="26435"/>
          <a:stretch/>
        </p:blipFill>
        <p:spPr>
          <a:xfrm>
            <a:off x="330300" y="895350"/>
            <a:ext cx="8668488" cy="5446713"/>
          </a:xfrm>
        </p:spPr>
      </p:pic>
    </p:spTree>
    <p:extLst>
      <p:ext uri="{BB962C8B-B14F-4D97-AF65-F5344CB8AC3E}">
        <p14:creationId xmlns:p14="http://schemas.microsoft.com/office/powerpoint/2010/main" val="2778412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(or this one…?)</a:t>
            </a:r>
            <a:endParaRPr lang="en-US" dirty="0"/>
          </a:p>
        </p:txBody>
      </p:sp>
      <p:pic>
        <p:nvPicPr>
          <p:cNvPr id="4" name="Content Placeholder 3" descr="sparse-antenna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35" b="2643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47989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Antenna processor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2552700" y="1714500"/>
            <a:ext cx="533400" cy="309958"/>
          </a:xfrm>
          <a:prstGeom prst="rect">
            <a:avLst/>
          </a:prstGeom>
          <a:solidFill>
            <a:srgbClr val="FACA00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Calibri" pitchFamily="-110" charset="0"/>
              </a:rPr>
              <a:t>ADC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rgbClr val="000099"/>
              </a:solidFill>
              <a:effectLst/>
              <a:latin typeface="Calibri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086100" y="1714500"/>
            <a:ext cx="1155700" cy="309958"/>
          </a:xfrm>
          <a:prstGeom prst="rect">
            <a:avLst/>
          </a:prstGeom>
          <a:solidFill>
            <a:srgbClr val="FACA00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latin typeface="Calibri" pitchFamily="-110" charset="0"/>
              </a:rPr>
              <a:t>Channelize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4241800" y="1752601"/>
            <a:ext cx="1778000" cy="525401"/>
          </a:xfrm>
          <a:prstGeom prst="rect">
            <a:avLst/>
          </a:prstGeom>
          <a:solidFill>
            <a:srgbClr val="FACA00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latin typeface="Calibri" pitchFamily="-110" charset="0"/>
              </a:rPr>
              <a:t>Data format and physical interface</a:t>
            </a:r>
          </a:p>
        </p:txBody>
      </p:sp>
      <p:cxnSp>
        <p:nvCxnSpPr>
          <p:cNvPr id="11" name="Straight Arrow Connector 10"/>
          <p:cNvCxnSpPr/>
          <p:nvPr/>
        </p:nvCxnSpPr>
        <p:spPr bwMode="auto">
          <a:xfrm>
            <a:off x="6032500" y="2032000"/>
            <a:ext cx="584200" cy="0"/>
          </a:xfrm>
          <a:prstGeom prst="straightConnector1">
            <a:avLst/>
          </a:prstGeom>
          <a:noFill/>
          <a:ln w="22225" cap="flat" cmpd="sng" algn="ctr">
            <a:solidFill>
              <a:srgbClr val="000000"/>
            </a:solidFill>
            <a:prstDash val="solid"/>
            <a:round/>
            <a:headEnd type="none" w="lg" len="lg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1968500" y="1892300"/>
            <a:ext cx="584200" cy="0"/>
          </a:xfrm>
          <a:prstGeom prst="straightConnector1">
            <a:avLst/>
          </a:prstGeom>
          <a:noFill/>
          <a:ln w="22225" cap="flat" cmpd="sng" algn="ctr">
            <a:solidFill>
              <a:srgbClr val="000000"/>
            </a:solidFill>
            <a:prstDash val="solid"/>
            <a:round/>
            <a:headEnd type="none" w="lg" len="lg"/>
            <a:tailEnd type="arrow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92304" y="2032000"/>
            <a:ext cx="21082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Analogue in</a:t>
            </a:r>
          </a:p>
          <a:p>
            <a:r>
              <a:rPr lang="en-US" dirty="0" smtClean="0"/>
              <a:t>(local to antenna or </a:t>
            </a:r>
            <a:r>
              <a:rPr lang="en-US" dirty="0" err="1" smtClean="0"/>
              <a:t>RFoF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480930" y="1193800"/>
            <a:ext cx="34468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Digital out (antenna to bunker or local rack)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 bwMode="auto">
          <a:xfrm>
            <a:off x="2552700" y="2019300"/>
            <a:ext cx="533400" cy="309958"/>
          </a:xfrm>
          <a:prstGeom prst="rect">
            <a:avLst/>
          </a:prstGeom>
          <a:solidFill>
            <a:srgbClr val="FACA00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Calibri" pitchFamily="-110" charset="0"/>
              </a:rPr>
              <a:t>ADC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rgbClr val="000099"/>
              </a:solidFill>
              <a:effectLst/>
              <a:latin typeface="Calibri" pitchFamily="-110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3086100" y="2019300"/>
            <a:ext cx="1155700" cy="309958"/>
          </a:xfrm>
          <a:prstGeom prst="rect">
            <a:avLst/>
          </a:prstGeom>
          <a:solidFill>
            <a:srgbClr val="FACA00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latin typeface="Calibri" pitchFamily="-110" charset="0"/>
              </a:rPr>
              <a:t>Channelize</a:t>
            </a:r>
          </a:p>
        </p:txBody>
      </p:sp>
      <p:cxnSp>
        <p:nvCxnSpPr>
          <p:cNvPr id="24" name="Straight Arrow Connector 23"/>
          <p:cNvCxnSpPr/>
          <p:nvPr/>
        </p:nvCxnSpPr>
        <p:spPr bwMode="auto">
          <a:xfrm>
            <a:off x="1981200" y="2171700"/>
            <a:ext cx="584200" cy="0"/>
          </a:xfrm>
          <a:prstGeom prst="straightConnector1">
            <a:avLst/>
          </a:prstGeom>
          <a:noFill/>
          <a:ln w="22225" cap="flat" cmpd="sng" algn="ctr">
            <a:solidFill>
              <a:srgbClr val="000000"/>
            </a:solidFill>
            <a:prstDash val="solid"/>
            <a:round/>
            <a:headEnd type="none" w="lg" len="lg"/>
            <a:tailEnd type="arrow"/>
          </a:ln>
          <a:effectLst/>
        </p:spPr>
      </p:cxnSp>
      <p:sp>
        <p:nvSpPr>
          <p:cNvPr id="25" name="Content Placeholder 2"/>
          <p:cNvSpPr>
            <a:spLocks noGrp="1"/>
          </p:cNvSpPr>
          <p:nvPr>
            <p:ph idx="1"/>
          </p:nvPr>
        </p:nvSpPr>
        <p:spPr>
          <a:xfrm>
            <a:off x="262788" y="3435351"/>
            <a:ext cx="8668488" cy="2838450"/>
          </a:xfrm>
        </p:spPr>
        <p:txBody>
          <a:bodyPr/>
          <a:lstStyle/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26" name="Content Placeholder 2"/>
          <p:cNvSpPr txBox="1">
            <a:spLocks/>
          </p:cNvSpPr>
          <p:nvPr/>
        </p:nvSpPr>
        <p:spPr bwMode="auto">
          <a:xfrm>
            <a:off x="313588" y="3454400"/>
            <a:ext cx="8668488" cy="290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ACA00"/>
              </a:buClr>
              <a:buFont typeface="Wingdings" pitchFamily="-106" charset="2"/>
              <a:buChar char="§"/>
              <a:defRPr sz="2400">
                <a:solidFill>
                  <a:srgbClr val="002147"/>
                </a:solidFill>
                <a:latin typeface="+mn-lt"/>
                <a:ea typeface="ＭＳ Ｐゴシック" pitchFamily="-110" charset="-128"/>
                <a:cs typeface="ＭＳ Ｐゴシック" pitchFamily="-110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ACA00"/>
              </a:buClr>
              <a:buFont typeface="Wingdings" pitchFamily="-106" charset="2"/>
              <a:buChar char="§"/>
              <a:defRPr>
                <a:solidFill>
                  <a:srgbClr val="002147"/>
                </a:solidFill>
                <a:latin typeface="+mn-lt"/>
                <a:ea typeface="ＭＳ Ｐゴシック" pitchFamily="-110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ACA00"/>
              </a:buClr>
              <a:buFont typeface="Wingdings" pitchFamily="-106" charset="2"/>
              <a:buChar char="§"/>
              <a:defRPr sz="1600">
                <a:solidFill>
                  <a:srgbClr val="002147"/>
                </a:solidFill>
                <a:latin typeface="+mn-lt"/>
                <a:ea typeface="ＭＳ Ｐゴシック" pitchFamily="-110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ACA00"/>
              </a:buClr>
              <a:buFont typeface="Wingdings" pitchFamily="-106" charset="2"/>
              <a:buChar char="§"/>
              <a:defRPr sz="1600">
                <a:solidFill>
                  <a:srgbClr val="002147"/>
                </a:solidFill>
                <a:latin typeface="+mn-lt"/>
                <a:ea typeface="ＭＳ Ｐゴシック" pitchFamily="-110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ACA00"/>
              </a:buClr>
              <a:buFont typeface="Wingdings" pitchFamily="-106" charset="2"/>
              <a:buChar char="§"/>
              <a:defRPr sz="1600">
                <a:solidFill>
                  <a:srgbClr val="002147"/>
                </a:solidFill>
                <a:latin typeface="+mn-lt"/>
                <a:ea typeface="ＭＳ Ｐゴシック" pitchFamily="-110" charset="-12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ACA00"/>
              </a:buClr>
              <a:buFont typeface="Wingdings" pitchFamily="-110" charset="2"/>
              <a:buChar char="§"/>
              <a:defRPr sz="1600">
                <a:solidFill>
                  <a:srgbClr val="002147"/>
                </a:solidFill>
                <a:latin typeface="+mn-lt"/>
                <a:ea typeface="ＭＳ Ｐゴシック" pitchFamily="-110" charset="-128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ACA00"/>
              </a:buClr>
              <a:buFont typeface="Wingdings" pitchFamily="-110" charset="2"/>
              <a:buChar char="§"/>
              <a:defRPr sz="1600">
                <a:solidFill>
                  <a:srgbClr val="002147"/>
                </a:solidFill>
                <a:latin typeface="+mn-lt"/>
                <a:ea typeface="ＭＳ Ｐゴシック" pitchFamily="-110" charset="-128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ACA00"/>
              </a:buClr>
              <a:buFont typeface="Wingdings" pitchFamily="-110" charset="2"/>
              <a:buChar char="§"/>
              <a:defRPr sz="1600">
                <a:solidFill>
                  <a:srgbClr val="002147"/>
                </a:solidFill>
                <a:latin typeface="+mn-lt"/>
                <a:ea typeface="ＭＳ Ｐゴシック" pitchFamily="-110" charset="-128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ACA00"/>
              </a:buClr>
              <a:buFont typeface="Wingdings" pitchFamily="-110" charset="2"/>
              <a:buChar char="§"/>
              <a:defRPr sz="1600">
                <a:solidFill>
                  <a:srgbClr val="002147"/>
                </a:solidFill>
                <a:latin typeface="+mn-lt"/>
                <a:ea typeface="ＭＳ Ｐゴシック" pitchFamily="-110" charset="-128"/>
              </a:defRPr>
            </a:lvl9pPr>
          </a:lstStyle>
          <a:p>
            <a:r>
              <a:rPr lang="en-US" b="0" dirty="0" smtClean="0"/>
              <a:t>Can be developed as block (almost) independently of architecture</a:t>
            </a:r>
          </a:p>
          <a:p>
            <a:r>
              <a:rPr lang="en-US" b="0" dirty="0" smtClean="0"/>
              <a:t>Processing load ‘only’ ~500 GMAC/s – smallish chip compared to </a:t>
            </a:r>
            <a:r>
              <a:rPr lang="en-US" b="0" dirty="0" err="1" smtClean="0"/>
              <a:t>beamformer</a:t>
            </a:r>
            <a:endParaRPr lang="en-US" b="0" dirty="0" smtClean="0"/>
          </a:p>
          <a:p>
            <a:r>
              <a:rPr lang="en-US" b="0" dirty="0" smtClean="0"/>
              <a:t>SKA.TEL.LFAA.RCV.DNA, SKA.TEL.LFAA.RCV.DCH, SKA.TEL.LFAA.SP.FB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27" name="Rectangle 26"/>
          <p:cNvSpPr/>
          <p:nvPr/>
        </p:nvSpPr>
        <p:spPr bwMode="auto">
          <a:xfrm>
            <a:off x="2590800" y="2806700"/>
            <a:ext cx="1625600" cy="309958"/>
          </a:xfrm>
          <a:prstGeom prst="rect">
            <a:avLst/>
          </a:prstGeom>
          <a:solidFill>
            <a:srgbClr val="FACA00"/>
          </a:solidFill>
          <a:ln w="22225" cap="flat" cmpd="sng" algn="ctr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Calibri" pitchFamily="-110" charset="0"/>
              </a:rPr>
              <a:t>Clock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rgbClr val="000099"/>
              </a:solidFill>
              <a:effectLst/>
              <a:latin typeface="Calibri" pitchFamily="-110" charset="0"/>
            </a:endParaRPr>
          </a:p>
        </p:txBody>
      </p:sp>
      <p:cxnSp>
        <p:nvCxnSpPr>
          <p:cNvPr id="29" name="Straight Arrow Connector 28"/>
          <p:cNvCxnSpPr>
            <a:endCxn id="22" idx="2"/>
          </p:cNvCxnSpPr>
          <p:nvPr/>
        </p:nvCxnSpPr>
        <p:spPr bwMode="auto">
          <a:xfrm flipV="1">
            <a:off x="2819400" y="2329258"/>
            <a:ext cx="0" cy="502842"/>
          </a:xfrm>
          <a:prstGeom prst="straightConnector1">
            <a:avLst/>
          </a:prstGeom>
          <a:noFill/>
          <a:ln w="22225" cap="flat" cmpd="sng" algn="ctr">
            <a:solidFill>
              <a:srgbClr val="000000"/>
            </a:solidFill>
            <a:prstDash val="solid"/>
            <a:round/>
            <a:headEnd type="none" w="lg" len="lg"/>
            <a:tailEnd type="arrow"/>
          </a:ln>
          <a:effectLst/>
        </p:spPr>
      </p:cxnSp>
      <p:cxnSp>
        <p:nvCxnSpPr>
          <p:cNvPr id="38" name="Straight Arrow Connector 37"/>
          <p:cNvCxnSpPr/>
          <p:nvPr/>
        </p:nvCxnSpPr>
        <p:spPr bwMode="auto">
          <a:xfrm flipH="1">
            <a:off x="4216400" y="2933700"/>
            <a:ext cx="2209800" cy="27979"/>
          </a:xfrm>
          <a:prstGeom prst="straightConnector1">
            <a:avLst/>
          </a:prstGeom>
          <a:noFill/>
          <a:ln w="22225" cap="flat" cmpd="sng" algn="ctr">
            <a:solidFill>
              <a:srgbClr val="000000"/>
            </a:solidFill>
            <a:prstDash val="solid"/>
            <a:round/>
            <a:headEnd type="none" w="lg" len="lg"/>
            <a:tailEnd type="arrow"/>
          </a:ln>
          <a:effectLst/>
        </p:spPr>
      </p:cxnSp>
      <p:sp>
        <p:nvSpPr>
          <p:cNvPr id="44" name="TextBox 43"/>
          <p:cNvSpPr txBox="1"/>
          <p:nvPr/>
        </p:nvSpPr>
        <p:spPr>
          <a:xfrm>
            <a:off x="6517481" y="2781300"/>
            <a:ext cx="12467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Timing data in</a:t>
            </a:r>
          </a:p>
        </p:txBody>
      </p:sp>
    </p:spTree>
    <p:extLst>
      <p:ext uri="{BB962C8B-B14F-4D97-AF65-F5344CB8AC3E}">
        <p14:creationId xmlns:p14="http://schemas.microsoft.com/office/powerpoint/2010/main" val="312162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Beamformer</a:t>
            </a:r>
            <a:r>
              <a:rPr lang="en-US" dirty="0" smtClean="0"/>
              <a:t> node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partial </a:t>
            </a:r>
            <a:r>
              <a:rPr lang="en-US" dirty="0" err="1" smtClean="0"/>
              <a:t>beamformer</a:t>
            </a:r>
            <a:r>
              <a:rPr lang="en-US" dirty="0" smtClean="0"/>
              <a:t>, only one level of coefficient multiplication</a:t>
            </a:r>
          </a:p>
          <a:p>
            <a:r>
              <a:rPr lang="en-US" dirty="0" smtClean="0"/>
              <a:t>Everything else is just adders!</a:t>
            </a:r>
          </a:p>
          <a:p>
            <a:r>
              <a:rPr lang="en-US" dirty="0" smtClean="0"/>
              <a:t>Implement </a:t>
            </a:r>
            <a:r>
              <a:rPr lang="en-US" u="sng" dirty="0" smtClean="0"/>
              <a:t>b</a:t>
            </a:r>
            <a:r>
              <a:rPr lang="en-US" dirty="0" smtClean="0"/>
              <a:t> = </a:t>
            </a:r>
            <a:r>
              <a:rPr lang="en-US" u="dbl" dirty="0" err="1" smtClean="0"/>
              <a:t>M</a:t>
            </a:r>
            <a:r>
              <a:rPr lang="en-US" dirty="0" err="1" smtClean="0"/>
              <a:t>.</a:t>
            </a:r>
            <a:r>
              <a:rPr lang="en-US" u="sng" dirty="0" err="1" smtClean="0"/>
              <a:t>v</a:t>
            </a:r>
            <a:r>
              <a:rPr lang="en-US" dirty="0" smtClean="0"/>
              <a:t> in blocks – each block is a ‘tile’</a:t>
            </a:r>
          </a:p>
          <a:p>
            <a:r>
              <a:rPr lang="en-US" dirty="0" smtClean="0"/>
              <a:t>Ideal implementation (simplest connections) is node with N</a:t>
            </a:r>
            <a:r>
              <a:rPr lang="en-US" baseline="-25000" dirty="0" smtClean="0"/>
              <a:t>in</a:t>
            </a:r>
            <a:r>
              <a:rPr lang="en-US" dirty="0" smtClean="0"/>
              <a:t> = no elements in tile, </a:t>
            </a:r>
            <a:r>
              <a:rPr lang="en-US" dirty="0" err="1" smtClean="0"/>
              <a:t>N</a:t>
            </a:r>
            <a:r>
              <a:rPr lang="en-US" baseline="-25000" dirty="0" err="1" smtClean="0"/>
              <a:t>out</a:t>
            </a:r>
            <a:r>
              <a:rPr lang="en-US" dirty="0" smtClean="0"/>
              <a:t> = no of beams (average over bandwidth)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1993900" y="3492500"/>
            <a:ext cx="2146300" cy="698500"/>
          </a:xfrm>
          <a:prstGeom prst="rect">
            <a:avLst/>
          </a:prstGeom>
          <a:solidFill>
            <a:srgbClr val="FF9933"/>
          </a:solidFill>
          <a:ln w="22225" cap="flat" cmpd="sng" algn="ctr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rgbClr val="000099"/>
              </a:solidFill>
              <a:effectLst/>
              <a:latin typeface="Calibri" pitchFamily="-110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146300" y="3644900"/>
            <a:ext cx="2146300" cy="698500"/>
          </a:xfrm>
          <a:prstGeom prst="rect">
            <a:avLst/>
          </a:prstGeom>
          <a:solidFill>
            <a:srgbClr val="B3DFF7"/>
          </a:solidFill>
          <a:ln w="22225" cap="flat" cmpd="sng" algn="ctr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rgbClr val="000099"/>
              </a:solidFill>
              <a:effectLst/>
              <a:latin typeface="Calibri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298700" y="3797300"/>
            <a:ext cx="2146300" cy="698500"/>
          </a:xfrm>
          <a:prstGeom prst="rect">
            <a:avLst/>
          </a:prstGeom>
          <a:solidFill>
            <a:srgbClr val="99FF99"/>
          </a:solidFill>
          <a:ln w="22225" cap="flat" cmpd="sng" algn="ctr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rgbClr val="000099"/>
              </a:solidFill>
              <a:effectLst/>
              <a:latin typeface="Calibri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2451100" y="3949700"/>
            <a:ext cx="2146300" cy="698500"/>
          </a:xfrm>
          <a:prstGeom prst="rect">
            <a:avLst/>
          </a:prstGeom>
          <a:solidFill>
            <a:srgbClr val="0000A1"/>
          </a:solidFill>
          <a:ln w="22225" cap="flat" cmpd="sng" algn="ctr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rgbClr val="000099"/>
              </a:solidFill>
              <a:effectLst/>
              <a:latin typeface="Calibri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603500" y="4102100"/>
            <a:ext cx="2146300" cy="698500"/>
          </a:xfrm>
          <a:prstGeom prst="rect">
            <a:avLst/>
          </a:prstGeom>
          <a:solidFill>
            <a:srgbClr val="FACA00"/>
          </a:solidFill>
          <a:ln w="22225" cap="flat" cmpd="sng" algn="ctr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>
              <a:ln>
                <a:noFill/>
              </a:ln>
              <a:solidFill>
                <a:srgbClr val="000099"/>
              </a:solidFill>
              <a:effectLst/>
              <a:latin typeface="Calibri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524000" y="5435600"/>
            <a:ext cx="2082800" cy="710067"/>
          </a:xfrm>
          <a:prstGeom prst="rect">
            <a:avLst/>
          </a:prstGeom>
          <a:solidFill>
            <a:srgbClr val="FF9933"/>
          </a:solidFill>
          <a:ln w="22225" cap="flat" cmpd="sng" algn="ctr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Calibri" pitchFamily="-110" charset="0"/>
              </a:rPr>
              <a:t>+</a:t>
            </a:r>
            <a:endParaRPr kumimoji="0" lang="en-US" sz="4000" b="1" i="0" u="none" strike="noStrike" cap="none" normalizeH="0" baseline="0" dirty="0">
              <a:ln>
                <a:noFill/>
              </a:ln>
              <a:solidFill>
                <a:srgbClr val="000099"/>
              </a:solidFill>
              <a:effectLst/>
              <a:latin typeface="Calibri" pitchFamily="-110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>
            <a:off x="2832100" y="3238500"/>
            <a:ext cx="0" cy="863600"/>
          </a:xfrm>
          <a:prstGeom prst="straightConnector1">
            <a:avLst/>
          </a:prstGeom>
          <a:noFill/>
          <a:ln w="22225" cap="flat" cmpd="sng" algn="ctr">
            <a:solidFill>
              <a:srgbClr val="000000"/>
            </a:solidFill>
            <a:prstDash val="solid"/>
            <a:round/>
            <a:headEnd type="none" w="lg" len="lg"/>
            <a:tailEnd type="arrow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>
            <a:off x="2984500" y="3251200"/>
            <a:ext cx="0" cy="863600"/>
          </a:xfrm>
          <a:prstGeom prst="straightConnector1">
            <a:avLst/>
          </a:prstGeom>
          <a:noFill/>
          <a:ln w="22225" cap="flat" cmpd="sng" algn="ctr">
            <a:solidFill>
              <a:srgbClr val="000000"/>
            </a:solidFill>
            <a:prstDash val="solid"/>
            <a:round/>
            <a:headEnd type="none" w="lg" len="lg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>
            <a:off x="3149600" y="3263900"/>
            <a:ext cx="0" cy="863600"/>
          </a:xfrm>
          <a:prstGeom prst="straightConnector1">
            <a:avLst/>
          </a:prstGeom>
          <a:noFill/>
          <a:ln w="22225" cap="flat" cmpd="sng" algn="ctr">
            <a:solidFill>
              <a:srgbClr val="000000"/>
            </a:solidFill>
            <a:prstDash val="solid"/>
            <a:round/>
            <a:headEnd type="none" w="lg" len="lg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3302000" y="3276600"/>
            <a:ext cx="0" cy="863600"/>
          </a:xfrm>
          <a:prstGeom prst="straightConnector1">
            <a:avLst/>
          </a:prstGeom>
          <a:noFill/>
          <a:ln w="22225" cap="flat" cmpd="sng" algn="ctr">
            <a:solidFill>
              <a:srgbClr val="000000"/>
            </a:solidFill>
            <a:prstDash val="solid"/>
            <a:round/>
            <a:headEnd type="none" w="lg" len="lg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>
            <a:off x="3454400" y="3263900"/>
            <a:ext cx="0" cy="863600"/>
          </a:xfrm>
          <a:prstGeom prst="straightConnector1">
            <a:avLst/>
          </a:prstGeom>
          <a:noFill/>
          <a:ln w="22225" cap="flat" cmpd="sng" algn="ctr">
            <a:solidFill>
              <a:srgbClr val="000000"/>
            </a:solidFill>
            <a:prstDash val="solid"/>
            <a:round/>
            <a:headEnd type="none" w="lg" len="lg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3606800" y="3263900"/>
            <a:ext cx="0" cy="863600"/>
          </a:xfrm>
          <a:prstGeom prst="straightConnector1">
            <a:avLst/>
          </a:prstGeom>
          <a:noFill/>
          <a:ln w="22225" cap="flat" cmpd="sng" algn="ctr">
            <a:solidFill>
              <a:srgbClr val="000000"/>
            </a:solidFill>
            <a:prstDash val="solid"/>
            <a:round/>
            <a:headEnd type="none" w="lg" len="lg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>
            <a:off x="3759200" y="3276600"/>
            <a:ext cx="0" cy="863600"/>
          </a:xfrm>
          <a:prstGeom prst="straightConnector1">
            <a:avLst/>
          </a:prstGeom>
          <a:noFill/>
          <a:ln w="22225" cap="flat" cmpd="sng" algn="ctr">
            <a:solidFill>
              <a:srgbClr val="000000"/>
            </a:solidFill>
            <a:prstDash val="solid"/>
            <a:round/>
            <a:headEnd type="none" w="lg" len="lg"/>
            <a:tailEnd type="arrow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>
            <a:off x="3911600" y="3276600"/>
            <a:ext cx="0" cy="863600"/>
          </a:xfrm>
          <a:prstGeom prst="straightConnector1">
            <a:avLst/>
          </a:prstGeom>
          <a:noFill/>
          <a:ln w="22225" cap="flat" cmpd="sng" algn="ctr">
            <a:solidFill>
              <a:srgbClr val="000000"/>
            </a:solidFill>
            <a:prstDash val="solid"/>
            <a:round/>
            <a:headEnd type="none" w="lg" len="lg"/>
            <a:tailEnd type="arrow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>
            <a:off x="2705100" y="4800600"/>
            <a:ext cx="12700" cy="660400"/>
          </a:xfrm>
          <a:prstGeom prst="straightConnector1">
            <a:avLst/>
          </a:prstGeom>
          <a:noFill/>
          <a:ln w="22225" cap="flat" cmpd="sng" algn="ctr">
            <a:solidFill>
              <a:srgbClr val="000000"/>
            </a:solidFill>
            <a:prstDash val="solid"/>
            <a:round/>
            <a:headEnd type="none" w="lg" len="lg"/>
            <a:tailEnd type="arrow"/>
          </a:ln>
          <a:effectLst/>
        </p:spPr>
      </p:cxnSp>
      <p:cxnSp>
        <p:nvCxnSpPr>
          <p:cNvPr id="22" name="Straight Arrow Connector 21"/>
          <p:cNvCxnSpPr/>
          <p:nvPr/>
        </p:nvCxnSpPr>
        <p:spPr bwMode="auto">
          <a:xfrm>
            <a:off x="2527300" y="4673600"/>
            <a:ext cx="0" cy="762000"/>
          </a:xfrm>
          <a:prstGeom prst="straightConnector1">
            <a:avLst/>
          </a:prstGeom>
          <a:noFill/>
          <a:ln w="22225" cap="flat" cmpd="sng" algn="ctr">
            <a:solidFill>
              <a:srgbClr val="000000"/>
            </a:solidFill>
            <a:prstDash val="solid"/>
            <a:round/>
            <a:headEnd type="none" w="lg" len="lg"/>
            <a:tailEnd type="arrow"/>
          </a:ln>
          <a:effectLst/>
        </p:spPr>
      </p:cxnSp>
      <p:cxnSp>
        <p:nvCxnSpPr>
          <p:cNvPr id="23" name="Straight Arrow Connector 22"/>
          <p:cNvCxnSpPr/>
          <p:nvPr/>
        </p:nvCxnSpPr>
        <p:spPr bwMode="auto">
          <a:xfrm>
            <a:off x="2362200" y="4495800"/>
            <a:ext cx="12700" cy="952500"/>
          </a:xfrm>
          <a:prstGeom prst="straightConnector1">
            <a:avLst/>
          </a:prstGeom>
          <a:noFill/>
          <a:ln w="22225" cap="flat" cmpd="sng" algn="ctr">
            <a:solidFill>
              <a:srgbClr val="000000"/>
            </a:solidFill>
            <a:prstDash val="solid"/>
            <a:round/>
            <a:headEnd type="none" w="lg" len="lg"/>
            <a:tailEnd type="arrow"/>
          </a:ln>
          <a:effectLst/>
        </p:spPr>
      </p:cxnSp>
      <p:cxnSp>
        <p:nvCxnSpPr>
          <p:cNvPr id="24" name="Straight Arrow Connector 23"/>
          <p:cNvCxnSpPr/>
          <p:nvPr/>
        </p:nvCxnSpPr>
        <p:spPr bwMode="auto">
          <a:xfrm>
            <a:off x="2222500" y="4343400"/>
            <a:ext cx="12700" cy="1104900"/>
          </a:xfrm>
          <a:prstGeom prst="straightConnector1">
            <a:avLst/>
          </a:prstGeom>
          <a:noFill/>
          <a:ln w="22225" cap="flat" cmpd="sng" algn="ctr">
            <a:solidFill>
              <a:srgbClr val="000000"/>
            </a:solidFill>
            <a:prstDash val="solid"/>
            <a:round/>
            <a:headEnd type="none" w="lg" len="lg"/>
            <a:tailEnd type="arrow"/>
          </a:ln>
          <a:effectLst/>
        </p:spPr>
      </p:cxnSp>
      <p:cxnSp>
        <p:nvCxnSpPr>
          <p:cNvPr id="25" name="Straight Arrow Connector 24"/>
          <p:cNvCxnSpPr/>
          <p:nvPr/>
        </p:nvCxnSpPr>
        <p:spPr bwMode="auto">
          <a:xfrm>
            <a:off x="2057400" y="4203700"/>
            <a:ext cx="12700" cy="1231900"/>
          </a:xfrm>
          <a:prstGeom prst="straightConnector1">
            <a:avLst/>
          </a:prstGeom>
          <a:noFill/>
          <a:ln w="22225" cap="flat" cmpd="sng" algn="ctr">
            <a:solidFill>
              <a:srgbClr val="000000"/>
            </a:solidFill>
            <a:prstDash val="solid"/>
            <a:round/>
            <a:headEnd type="none" w="lg" len="lg"/>
            <a:tailEnd type="arrow"/>
          </a:ln>
          <a:effectLst/>
        </p:spPr>
      </p:cxnSp>
      <p:sp>
        <p:nvSpPr>
          <p:cNvPr id="29" name="TextBox 28"/>
          <p:cNvSpPr txBox="1"/>
          <p:nvPr/>
        </p:nvSpPr>
        <p:spPr>
          <a:xfrm>
            <a:off x="3294887" y="4203700"/>
            <a:ext cx="6814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M.v</a:t>
            </a:r>
            <a:endParaRPr lang="en-US" sz="2400" dirty="0"/>
          </a:p>
        </p:txBody>
      </p:sp>
      <p:sp>
        <p:nvSpPr>
          <p:cNvPr id="30" name="TextBox 29"/>
          <p:cNvSpPr txBox="1"/>
          <p:nvPr/>
        </p:nvSpPr>
        <p:spPr>
          <a:xfrm>
            <a:off x="4821140" y="3530600"/>
            <a:ext cx="2175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Multiplier node</a:t>
            </a:r>
            <a:endParaRPr lang="en-US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4189574" y="5562600"/>
            <a:ext cx="16861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Adder node</a:t>
            </a:r>
            <a:endParaRPr lang="en-US" sz="2400" dirty="0"/>
          </a:p>
        </p:txBody>
      </p:sp>
      <p:cxnSp>
        <p:nvCxnSpPr>
          <p:cNvPr id="33" name="Straight Arrow Connector 32"/>
          <p:cNvCxnSpPr>
            <a:endCxn id="8" idx="3"/>
          </p:cNvCxnSpPr>
          <p:nvPr/>
        </p:nvCxnSpPr>
        <p:spPr bwMode="auto">
          <a:xfrm flipH="1">
            <a:off x="4749800" y="4445000"/>
            <a:ext cx="2019300" cy="6350"/>
          </a:xfrm>
          <a:prstGeom prst="straightConnector1">
            <a:avLst/>
          </a:prstGeom>
          <a:noFill/>
          <a:ln w="22225" cap="flat" cmpd="sng" algn="ctr">
            <a:solidFill>
              <a:schemeClr val="tx1"/>
            </a:solidFill>
            <a:prstDash val="solid"/>
            <a:round/>
            <a:headEnd type="none" w="lg" len="lg"/>
            <a:tailEnd type="arrow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6344470" y="4165600"/>
            <a:ext cx="16943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Coefficient matrix 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033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Multiplier node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Roughly equal worry is processing and I/O</a:t>
            </a:r>
          </a:p>
          <a:p>
            <a:r>
              <a:rPr lang="en-US" dirty="0" smtClean="0"/>
              <a:t>Amount of each is large and depends strongly on station properties – no of elements and no of beams.</a:t>
            </a:r>
          </a:p>
          <a:p>
            <a:r>
              <a:rPr lang="en-US" dirty="0" smtClean="0"/>
              <a:t>Internal switching needs to assemble data vectors flexibly from input antenna streams – this is only flexibility you need!</a:t>
            </a:r>
          </a:p>
          <a:p>
            <a:r>
              <a:rPr lang="en-US" dirty="0"/>
              <a:t>A</a:t>
            </a:r>
            <a:r>
              <a:rPr lang="en-US" dirty="0" smtClean="0"/>
              <a:t>ssuming each antenna data stream = 1 GS/s 4+4 bits = 8 Gb/s encoded on a 13 Gb/s serial interface</a:t>
            </a:r>
          </a:p>
          <a:p>
            <a:r>
              <a:rPr lang="en-US" dirty="0" smtClean="0"/>
              <a:t>If </a:t>
            </a:r>
            <a:r>
              <a:rPr lang="en-US" dirty="0" err="1" smtClean="0"/>
              <a:t>nbeams</a:t>
            </a:r>
            <a:r>
              <a:rPr lang="en-US" dirty="0" smtClean="0"/>
              <a:t> = 300 , </a:t>
            </a:r>
            <a:r>
              <a:rPr lang="en-US" dirty="0" err="1" smtClean="0"/>
              <a:t>Nant</a:t>
            </a:r>
            <a:r>
              <a:rPr lang="en-US" dirty="0" smtClean="0"/>
              <a:t>(tile) = 100</a:t>
            </a:r>
          </a:p>
          <a:p>
            <a:pPr lvl="1"/>
            <a:r>
              <a:rPr lang="en-US" sz="2400" dirty="0" smtClean="0"/>
              <a:t>Node needs 400 x 13 Gb/s interfaces and 300 x 100 x 1G = 30 TMAC/s</a:t>
            </a:r>
            <a:endParaRPr lang="en-US" dirty="0"/>
          </a:p>
          <a:p>
            <a:r>
              <a:rPr lang="en-US" dirty="0" smtClean="0"/>
              <a:t>If </a:t>
            </a:r>
            <a:r>
              <a:rPr lang="en-US" dirty="0" err="1" smtClean="0"/>
              <a:t>nbeams</a:t>
            </a:r>
            <a:r>
              <a:rPr lang="en-US" dirty="0" smtClean="0"/>
              <a:t> = 35 (possible with dual-band array)</a:t>
            </a:r>
          </a:p>
          <a:p>
            <a:pPr lvl="1"/>
            <a:r>
              <a:rPr lang="en-US" sz="2400" dirty="0" smtClean="0"/>
              <a:t>Node needs 135 x 6 Gb/s interfaces and 35 x 100 x 0.5G = 1.7 TMACS</a:t>
            </a:r>
          </a:p>
          <a:p>
            <a:pPr lvl="1"/>
            <a:endParaRPr lang="en-US" sz="2400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448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Adder node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coefficients applied in multiplier node</a:t>
            </a:r>
          </a:p>
          <a:p>
            <a:r>
              <a:rPr lang="en-US" dirty="0" smtClean="0"/>
              <a:t>Adders ‘just’ add…</a:t>
            </a:r>
          </a:p>
          <a:p>
            <a:r>
              <a:rPr lang="en-US" dirty="0" smtClean="0"/>
              <a:t>Ideally structured so input BW proportional to </a:t>
            </a:r>
            <a:r>
              <a:rPr lang="en-US" dirty="0" err="1" smtClean="0"/>
              <a:t>N</a:t>
            </a:r>
            <a:r>
              <a:rPr lang="en-US" baseline="-25000" dirty="0" err="1" smtClean="0"/>
              <a:t>tiles</a:t>
            </a:r>
            <a:r>
              <a:rPr lang="en-US" dirty="0" smtClean="0"/>
              <a:t>, output BW proportional to </a:t>
            </a:r>
            <a:r>
              <a:rPr lang="en-US" dirty="0" err="1" smtClean="0"/>
              <a:t>N</a:t>
            </a:r>
            <a:r>
              <a:rPr lang="en-US" baseline="-25000" dirty="0" err="1" smtClean="0"/>
              <a:t>beams</a:t>
            </a:r>
            <a:endParaRPr lang="en-US" baseline="-25000" dirty="0" smtClean="0"/>
          </a:p>
          <a:p>
            <a:r>
              <a:rPr lang="en-US" dirty="0" err="1" smtClean="0"/>
              <a:t>Eg</a:t>
            </a:r>
            <a:r>
              <a:rPr lang="en-US" dirty="0" smtClean="0"/>
              <a:t> in 300-beams, 100-tiles, 1GS/s:</a:t>
            </a:r>
          </a:p>
          <a:p>
            <a:pPr lvl="1"/>
            <a:r>
              <a:rPr lang="en-US" sz="2400" dirty="0" smtClean="0"/>
              <a:t>Needs 400 13 Gb/s interfaces, 77 TADD/s </a:t>
            </a:r>
            <a:r>
              <a:rPr lang="en-US" sz="2000" dirty="0" smtClean="0"/>
              <a:t>(assuming binary adder tree – not the most efficient)</a:t>
            </a:r>
          </a:p>
          <a:p>
            <a:r>
              <a:rPr lang="en-US" dirty="0" smtClean="0"/>
              <a:t>35-beams, 100-tiles, 0.5 GS/s:</a:t>
            </a:r>
          </a:p>
          <a:p>
            <a:pPr lvl="1"/>
            <a:r>
              <a:rPr lang="en-US" sz="2400" dirty="0" smtClean="0"/>
              <a:t>Needs 135 6 Gb/s interfaces, 4.5 TADD/s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79233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implementations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5315981"/>
              </p:ext>
            </p:extLst>
          </p:nvPr>
        </p:nvGraphicFramePr>
        <p:xfrm>
          <a:off x="0" y="1498599"/>
          <a:ext cx="9016998" cy="35471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7125"/>
                <a:gridCol w="955675"/>
                <a:gridCol w="1203325"/>
                <a:gridCol w="1066800"/>
                <a:gridCol w="1282698"/>
                <a:gridCol w="1127125"/>
                <a:gridCol w="1127125"/>
                <a:gridCol w="1127125"/>
              </a:tblGrid>
              <a:tr h="164314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Roach II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Uniboard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Virtex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 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300-beam single multiplier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35-beam dual multiplier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300-beam single adder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35-beam dual adder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951982">
                <a:tc>
                  <a:txBody>
                    <a:bodyPr/>
                    <a:lstStyle/>
                    <a:p>
                      <a:r>
                        <a:rPr lang="en-US" dirty="0" smtClean="0"/>
                        <a:t>I/O lines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8 x 13 Gb/s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12 x 13 Gb/s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96 x 13 Gb/s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 400 x 13 Gb/s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135 x 6 Gb/s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400 x 13 Gb/s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135 x 6 Gb/s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951982">
                <a:tc>
                  <a:txBody>
                    <a:bodyPr/>
                    <a:lstStyle/>
                    <a:p>
                      <a:r>
                        <a:rPr lang="en-US" dirty="0" smtClean="0"/>
                        <a:t>TMAC/s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4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1.7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30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1.7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77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4.5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406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tasks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0888" y="781050"/>
            <a:ext cx="8668488" cy="544671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Antenna processor:</a:t>
            </a:r>
          </a:p>
          <a:p>
            <a:r>
              <a:rPr lang="en-US" dirty="0" smtClean="0"/>
              <a:t>Looking at filter bank specs and algorithms (SKA.TEL.LFAA.SP.FB T1-6)</a:t>
            </a:r>
          </a:p>
          <a:p>
            <a:r>
              <a:rPr lang="en-US" dirty="0" smtClean="0"/>
              <a:t>Physical configuration of antenna processor in the near-antenna case (SKA.TEL.LFAA.RCV.DNA T1, T4, T9)</a:t>
            </a:r>
          </a:p>
          <a:p>
            <a:pPr marL="0" indent="0">
              <a:buNone/>
            </a:pPr>
            <a:r>
              <a:rPr lang="en-US" dirty="0" err="1" smtClean="0"/>
              <a:t>Beamformer</a:t>
            </a:r>
            <a:r>
              <a:rPr lang="en-US" dirty="0" smtClean="0"/>
              <a:t>:</a:t>
            </a:r>
          </a:p>
          <a:p>
            <a:r>
              <a:rPr lang="en-US" dirty="0" smtClean="0"/>
              <a:t>Developing parametric model of </a:t>
            </a:r>
            <a:r>
              <a:rPr lang="en-US" dirty="0" err="1" smtClean="0"/>
              <a:t>beamformer</a:t>
            </a:r>
            <a:r>
              <a:rPr lang="en-US" dirty="0" smtClean="0"/>
              <a:t> dependent on station/array parameters (SKA.TEL.LFAA.SP T4)</a:t>
            </a:r>
          </a:p>
          <a:p>
            <a:r>
              <a:rPr lang="en-US" dirty="0" smtClean="0"/>
              <a:t>Investigate partition of processing architectures for different available technologies (SKA.TEL.LFAA.SP T5)</a:t>
            </a:r>
          </a:p>
          <a:p>
            <a:pPr marL="342900" lvl="1" indent="-342900"/>
            <a:r>
              <a:rPr lang="en-US" sz="2400" dirty="0" smtClean="0"/>
              <a:t>Study </a:t>
            </a:r>
            <a:r>
              <a:rPr lang="en-US" sz="2400" dirty="0" err="1" smtClean="0"/>
              <a:t>realisation</a:t>
            </a:r>
            <a:r>
              <a:rPr lang="en-US" sz="2400" dirty="0" smtClean="0"/>
              <a:t> of </a:t>
            </a:r>
            <a:r>
              <a:rPr lang="en-US" sz="2400" dirty="0" err="1" smtClean="0"/>
              <a:t>beamforming</a:t>
            </a:r>
            <a:r>
              <a:rPr lang="en-US" sz="2400" dirty="0" smtClean="0"/>
              <a:t> architectures </a:t>
            </a:r>
            <a:r>
              <a:rPr lang="en-US" dirty="0" smtClean="0"/>
              <a:t>(</a:t>
            </a:r>
            <a:r>
              <a:rPr lang="en-US" sz="2400" dirty="0" smtClean="0"/>
              <a:t>SKA.TEL.LFAA.SP.ARC T2)</a:t>
            </a:r>
          </a:p>
          <a:p>
            <a:pPr marL="342900" lvl="1" indent="-342900"/>
            <a:r>
              <a:rPr lang="en-US" sz="2400" dirty="0" smtClean="0"/>
              <a:t>Simulate </a:t>
            </a:r>
            <a:r>
              <a:rPr lang="en-US" sz="2400" dirty="0" err="1" smtClean="0"/>
              <a:t>beamformer</a:t>
            </a:r>
            <a:r>
              <a:rPr lang="en-US" sz="2400" dirty="0" smtClean="0"/>
              <a:t> using implementation-agnostic tools (SKA.TEL.LFAA.SP.DBF T4)</a:t>
            </a:r>
            <a:endParaRPr lang="en-US" sz="2400" dirty="0"/>
          </a:p>
          <a:p>
            <a:pPr marL="342900" lvl="1" indent="-342900"/>
            <a:endParaRPr lang="en-US" sz="2400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78595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xford Slideshow">
  <a:themeElements>
    <a:clrScheme name="Sascha Template 4">
      <a:dk1>
        <a:srgbClr val="000000"/>
      </a:dk1>
      <a:lt1>
        <a:srgbClr val="FFFFFF"/>
      </a:lt1>
      <a:dk2>
        <a:srgbClr val="000000"/>
      </a:dk2>
      <a:lt2>
        <a:srgbClr val="393939"/>
      </a:lt2>
      <a:accent1>
        <a:srgbClr val="CBCBCB"/>
      </a:accent1>
      <a:accent2>
        <a:srgbClr val="868686"/>
      </a:accent2>
      <a:accent3>
        <a:srgbClr val="FFFFFF"/>
      </a:accent3>
      <a:accent4>
        <a:srgbClr val="000000"/>
      </a:accent4>
      <a:accent5>
        <a:srgbClr val="E2E2E2"/>
      </a:accent5>
      <a:accent6>
        <a:srgbClr val="797979"/>
      </a:accent6>
      <a:hlink>
        <a:srgbClr val="4D4D4D"/>
      </a:hlink>
      <a:folHlink>
        <a:srgbClr val="EAEAEA"/>
      </a:folHlink>
    </a:clrScheme>
    <a:fontScheme name="Sascha Templat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2225" cap="flat" cmpd="sng" algn="ctr">
          <a:solidFill>
            <a:srgbClr val="FCB91C"/>
          </a:solidFill>
          <a:prstDash val="solid"/>
          <a:round/>
          <a:headEnd type="none" w="lg" len="lg"/>
          <a:tailEnd type="none" w="lg" len="lg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rgbClr val="000099"/>
            </a:solidFill>
            <a:effectLst/>
            <a:latin typeface="Calibri" pitchFamily="-110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2225" cap="flat" cmpd="sng" algn="ctr">
          <a:solidFill>
            <a:srgbClr val="FCB91C"/>
          </a:solidFill>
          <a:prstDash val="solid"/>
          <a:round/>
          <a:headEnd type="none" w="lg" len="lg"/>
          <a:tailEnd type="none" w="lg" len="lg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rgbClr val="000099"/>
            </a:solidFill>
            <a:effectLst/>
            <a:latin typeface="Calibri" pitchFamily="-110" charset="0"/>
          </a:defRPr>
        </a:defPPr>
      </a:lstStyle>
    </a:lnDef>
  </a:objectDefaults>
  <a:extraClrSchemeLst>
    <a:extraClrScheme>
      <a:clrScheme name="Sascha Template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scha Templat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scha Template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scha Template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scha Template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scha Template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scha Template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Ye Olde BW">
  <a:themeElements>
    <a:clrScheme name="Sascha Template 4">
      <a:dk1>
        <a:srgbClr val="000000"/>
      </a:dk1>
      <a:lt1>
        <a:srgbClr val="FFFFFF"/>
      </a:lt1>
      <a:dk2>
        <a:srgbClr val="000000"/>
      </a:dk2>
      <a:lt2>
        <a:srgbClr val="393939"/>
      </a:lt2>
      <a:accent1>
        <a:srgbClr val="CBCBCB"/>
      </a:accent1>
      <a:accent2>
        <a:srgbClr val="868686"/>
      </a:accent2>
      <a:accent3>
        <a:srgbClr val="FFFFFF"/>
      </a:accent3>
      <a:accent4>
        <a:srgbClr val="000000"/>
      </a:accent4>
      <a:accent5>
        <a:srgbClr val="E2E2E2"/>
      </a:accent5>
      <a:accent6>
        <a:srgbClr val="797979"/>
      </a:accent6>
      <a:hlink>
        <a:srgbClr val="4D4D4D"/>
      </a:hlink>
      <a:folHlink>
        <a:srgbClr val="EAEAEA"/>
      </a:folHlink>
    </a:clrScheme>
    <a:fontScheme name="Sascha Templat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2225" cap="flat" cmpd="sng" algn="ctr">
          <a:solidFill>
            <a:srgbClr val="FCB91C"/>
          </a:solidFill>
          <a:prstDash val="solid"/>
          <a:round/>
          <a:headEnd type="none" w="lg" len="lg"/>
          <a:tailEnd type="none" w="lg" len="lg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rgbClr val="000099"/>
            </a:solidFill>
            <a:effectLst/>
            <a:latin typeface="Calibri" pitchFamily="-110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2225" cap="flat" cmpd="sng" algn="ctr">
          <a:solidFill>
            <a:srgbClr val="FCB91C"/>
          </a:solidFill>
          <a:prstDash val="solid"/>
          <a:round/>
          <a:headEnd type="none" w="lg" len="lg"/>
          <a:tailEnd type="none" w="lg" len="lg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rgbClr val="000099"/>
            </a:solidFill>
            <a:effectLst/>
            <a:latin typeface="Calibri" pitchFamily="-110" charset="0"/>
          </a:defRPr>
        </a:defPPr>
      </a:lstStyle>
    </a:lnDef>
  </a:objectDefaults>
  <a:extraClrSchemeLst>
    <a:extraClrScheme>
      <a:clrScheme name="Sascha Template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scha Templat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scha Template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scha Template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scha Template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scha Template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scha Template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Jet Black">
  <a:themeElements>
    <a:clrScheme name="Sascha Template 4">
      <a:dk1>
        <a:srgbClr val="000000"/>
      </a:dk1>
      <a:lt1>
        <a:srgbClr val="FFFFFF"/>
      </a:lt1>
      <a:dk2>
        <a:srgbClr val="000000"/>
      </a:dk2>
      <a:lt2>
        <a:srgbClr val="393939"/>
      </a:lt2>
      <a:accent1>
        <a:srgbClr val="CBCBCB"/>
      </a:accent1>
      <a:accent2>
        <a:srgbClr val="868686"/>
      </a:accent2>
      <a:accent3>
        <a:srgbClr val="FFFFFF"/>
      </a:accent3>
      <a:accent4>
        <a:srgbClr val="000000"/>
      </a:accent4>
      <a:accent5>
        <a:srgbClr val="E2E2E2"/>
      </a:accent5>
      <a:accent6>
        <a:srgbClr val="797979"/>
      </a:accent6>
      <a:hlink>
        <a:srgbClr val="4D4D4D"/>
      </a:hlink>
      <a:folHlink>
        <a:srgbClr val="EAEAEA"/>
      </a:folHlink>
    </a:clrScheme>
    <a:fontScheme name="Sascha Templat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2225" cap="flat" cmpd="sng" algn="ctr">
          <a:solidFill>
            <a:srgbClr val="FCB91C"/>
          </a:solidFill>
          <a:prstDash val="solid"/>
          <a:round/>
          <a:headEnd type="none" w="lg" len="lg"/>
          <a:tailEnd type="none" w="lg" len="lg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rgbClr val="000099"/>
            </a:solidFill>
            <a:effectLst/>
            <a:latin typeface="Calibri" pitchFamily="-110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2225" cap="flat" cmpd="sng" algn="ctr">
          <a:solidFill>
            <a:srgbClr val="FCB91C"/>
          </a:solidFill>
          <a:prstDash val="solid"/>
          <a:round/>
          <a:headEnd type="none" w="lg" len="lg"/>
          <a:tailEnd type="none" w="lg" len="lg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>
            <a:ln>
              <a:noFill/>
            </a:ln>
            <a:solidFill>
              <a:srgbClr val="000099"/>
            </a:solidFill>
            <a:effectLst/>
            <a:latin typeface="Calibri" pitchFamily="-110" charset="0"/>
          </a:defRPr>
        </a:defPPr>
      </a:lstStyle>
    </a:lnDef>
  </a:objectDefaults>
  <a:extraClrSchemeLst>
    <a:extraClrScheme>
      <a:clrScheme name="Sascha Template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scha Templat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scha Template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scha Template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scha Template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scha Template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scha Template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16829</TotalTime>
  <Words>761</Words>
  <Application>Microsoft Macintosh PowerPoint</Application>
  <PresentationFormat>On-screen Show (4:3)</PresentationFormat>
  <Paragraphs>110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Oxford Slideshow</vt:lpstr>
      <vt:lpstr>Ye Olde BW</vt:lpstr>
      <vt:lpstr>Jet Black</vt:lpstr>
      <vt:lpstr>Beamformer implementations</vt:lpstr>
      <vt:lpstr>Assumptions:</vt:lpstr>
      <vt:lpstr>The aperture illumination problem</vt:lpstr>
      <vt:lpstr>PowerPoint Presentation</vt:lpstr>
      <vt:lpstr>Would you buy this dish?</vt:lpstr>
      <vt:lpstr>(or this one…?)</vt:lpstr>
      <vt:lpstr>Antenna processor </vt:lpstr>
      <vt:lpstr>Beamformer node</vt:lpstr>
      <vt:lpstr>Multiplier node properties</vt:lpstr>
      <vt:lpstr>Adder node</vt:lpstr>
      <vt:lpstr>Current implementations</vt:lpstr>
      <vt:lpstr>Current tasks</vt:lpstr>
    </vt:vector>
  </TitlesOfParts>
  <Company>The University of Oxford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Insert Title Here</dc:title>
  <dc:creator>Danny Price</dc:creator>
  <cp:lastModifiedBy>Mike Jones</cp:lastModifiedBy>
  <cp:revision>308</cp:revision>
  <cp:lastPrinted>2001-08-11T23:14:52Z</cp:lastPrinted>
  <dcterms:created xsi:type="dcterms:W3CDTF">2010-08-11T10:01:22Z</dcterms:created>
  <dcterms:modified xsi:type="dcterms:W3CDTF">2012-10-23T13:27:30Z</dcterms:modified>
</cp:coreProperties>
</file>