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  <p:sldMasterId id="2147483674" r:id="rId2"/>
    <p:sldMasterId id="2147483687" r:id="rId3"/>
    <p:sldMasterId id="2147483700" r:id="rId4"/>
    <p:sldMasterId id="2147483713" r:id="rId5"/>
  </p:sldMasterIdLst>
  <p:sldIdLst>
    <p:sldId id="272" r:id="rId6"/>
    <p:sldId id="276" r:id="rId7"/>
    <p:sldId id="308" r:id="rId8"/>
    <p:sldId id="309" r:id="rId9"/>
    <p:sldId id="275" r:id="rId10"/>
    <p:sldId id="27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99"/>
    <a:srgbClr val="66FFCC"/>
    <a:srgbClr val="FF99CC"/>
    <a:srgbClr val="F8F8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50" y="-96"/>
      </p:cViewPr>
      <p:guideLst>
        <p:guide orient="horz" pos="1616"/>
        <p:guide pos="31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KA PP-Front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40030"/>
            <a:ext cx="9152759" cy="690697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0" y="3717032"/>
            <a:ext cx="4572000" cy="1143000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7141097" y="1080632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AA Consortium</a:t>
            </a:r>
            <a:endParaRPr lang="en-GB" sz="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438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9750" y="1557338"/>
            <a:ext cx="8064500" cy="460851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"/>
            <a:ext cx="7772400" cy="134076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3205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016" y="1"/>
            <a:ext cx="5868144" cy="11967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79388" y="1700808"/>
            <a:ext cx="8569325" cy="40324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39750" y="1628775"/>
            <a:ext cx="8064500" cy="4464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412875"/>
            <a:ext cx="4027487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4100" y="1412875"/>
            <a:ext cx="4027488" cy="48958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0538" y="260350"/>
            <a:ext cx="2051050" cy="6048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260350"/>
            <a:ext cx="6003925" cy="6048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408737" cy="803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4213" y="1412875"/>
            <a:ext cx="8207375" cy="4895850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5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KA PP-Inside.jpg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1" y="-27384"/>
            <a:ext cx="9143999" cy="6261128"/>
          </a:xfrm>
          <a:prstGeom prst="rect">
            <a:avLst/>
          </a:prstGeom>
        </p:spPr>
      </p:pic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7464691" y="6403559"/>
            <a:ext cx="13651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600" dirty="0" smtClean="0"/>
              <a:t>System design</a:t>
            </a:r>
            <a:endParaRPr lang="en-GB" sz="16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3236185" y="6403559"/>
            <a:ext cx="22749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AA Consortium - Bologna</a:t>
            </a:r>
            <a:endParaRPr lang="en-GB" sz="1600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95536" y="6403559"/>
            <a:ext cx="13288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October 2012</a:t>
            </a:r>
            <a:endParaRPr lang="en-GB" sz="1600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141097" y="1080632"/>
            <a:ext cx="102303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itchFamily="34" charset="0"/>
              </a:rPr>
              <a:t>AA Consortium</a:t>
            </a:r>
            <a:endParaRPr lang="en-GB" sz="800" b="1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8942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71" r:id="rId3"/>
    <p:sldLayoutId id="2147483669" r:id="rId4"/>
    <p:sldLayoutId id="2147483670" r:id="rId5"/>
    <p:sldLayoutId id="214748366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7" y="203200"/>
            <a:ext cx="5731771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260953" y="-2684564"/>
            <a:ext cx="0" cy="5673928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June 2012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AA Power Challenges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099633" y="34755"/>
            <a:ext cx="201720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 r="16023"/>
          <a:stretch>
            <a:fillRect/>
          </a:stretch>
        </p:blipFill>
        <p:spPr bwMode="auto">
          <a:xfrm>
            <a:off x="7635875" y="0"/>
            <a:ext cx="15081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8" y="203200"/>
            <a:ext cx="6192837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670426" y="-3094038"/>
            <a:ext cx="0" cy="6492875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AA-CoDR</a:t>
            </a: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April 2011</a:t>
            </a: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>
                <a:solidFill>
                  <a:srgbClr val="FF9933"/>
                </a:solidFill>
                <a:cs typeface="Arial" pitchFamily="34" charset="0"/>
              </a:rPr>
              <a:t>High Level System Description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7" y="203200"/>
            <a:ext cx="5731771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260953" y="-2684564"/>
            <a:ext cx="0" cy="5673928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June 2012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5907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AA Power Challenges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099633" y="34755"/>
            <a:ext cx="201720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rdenne\AppData\Local\Temp\XPgrpwise\SKA_Logo_NoBox_2.jpg"/>
          <p:cNvPicPr/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36212"/>
            <a:ext cx="1493822" cy="9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17"/>
          <p:cNvPicPr>
            <a:picLocks noChangeAspect="1" noChangeArrowheads="1"/>
          </p:cNvPicPr>
          <p:nvPr userDrawn="1"/>
        </p:nvPicPr>
        <p:blipFill>
          <a:blip r:embed="rId15" cstate="print"/>
          <a:srcRect r="16023"/>
          <a:stretch>
            <a:fillRect/>
          </a:stretch>
        </p:blipFill>
        <p:spPr bwMode="auto">
          <a:xfrm>
            <a:off x="7635875" y="0"/>
            <a:ext cx="1508125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6453188"/>
            <a:ext cx="9144000" cy="404812"/>
          </a:xfrm>
          <a:prstGeom prst="rect">
            <a:avLst/>
          </a:prstGeom>
          <a:solidFill>
            <a:srgbClr val="00007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474788" y="203200"/>
            <a:ext cx="6192837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412875"/>
            <a:ext cx="8207375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152400" y="1052513"/>
            <a:ext cx="0" cy="5256212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45791" dir="2021404" algn="ctr" rotWithShape="0">
              <a:srgbClr val="3366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rot="5400000">
            <a:off x="4670426" y="-3094038"/>
            <a:ext cx="0" cy="6492875"/>
          </a:xfrm>
          <a:prstGeom prst="line">
            <a:avLst/>
          </a:prstGeom>
          <a:noFill/>
          <a:ln w="57150">
            <a:solidFill>
              <a:srgbClr val="000066"/>
            </a:solidFill>
            <a:round/>
            <a:headEnd/>
            <a:tailEnd/>
          </a:ln>
          <a:effectLst>
            <a:outerShdw dist="35921" dir="2700000" algn="ctr" rotWithShape="0">
              <a:srgbClr val="1819FF"/>
            </a:outerShdw>
          </a:effec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4400">
              <a:solidFill>
                <a:srgbClr val="233787"/>
              </a:solidFill>
              <a:cs typeface="Arial" pitchFamily="34" charset="0"/>
            </a:endParaRPr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6110288" y="65024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SKA-low Workshop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49" name="Rectangle 13"/>
          <p:cNvSpPr>
            <a:spLocks noChangeArrowheads="1"/>
          </p:cNvSpPr>
          <p:nvPr/>
        </p:nvSpPr>
        <p:spPr bwMode="auto">
          <a:xfrm>
            <a:off x="111125" y="6513513"/>
            <a:ext cx="2782888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40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65551" name="Rectangle 15"/>
          <p:cNvSpPr>
            <a:spLocks noChangeArrowheads="1"/>
          </p:cNvSpPr>
          <p:nvPr/>
        </p:nvSpPr>
        <p:spPr bwMode="auto">
          <a:xfrm>
            <a:off x="77788" y="6489700"/>
            <a:ext cx="278288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September 2011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494915" y="6502400"/>
            <a:ext cx="35972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dirty="0" smtClean="0">
                <a:solidFill>
                  <a:srgbClr val="FF9933"/>
                </a:solidFill>
                <a:cs typeface="Arial" pitchFamily="34" charset="0"/>
              </a:rPr>
              <a:t>SKA-low Design and Realization Issues </a:t>
            </a:r>
            <a:endParaRPr lang="en-GB" sz="1400" dirty="0">
              <a:solidFill>
                <a:srgbClr val="FF9933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0" y="3222104"/>
            <a:ext cx="4932040" cy="1143000"/>
          </a:xfrm>
        </p:spPr>
        <p:txBody>
          <a:bodyPr/>
          <a:lstStyle/>
          <a:p>
            <a:r>
              <a:rPr lang="en-GB" dirty="0" smtClean="0"/>
              <a:t>The path to AAVS1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22 October 2012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AAVS1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750" y="1628774"/>
            <a:ext cx="8064500" cy="4752553"/>
          </a:xfrm>
        </p:spPr>
        <p:txBody>
          <a:bodyPr>
            <a:normAutofit lnSpcReduction="10000"/>
          </a:bodyPr>
          <a:lstStyle/>
          <a:p>
            <a:pPr>
              <a:spcAft>
                <a:spcPts val="1800"/>
              </a:spcAft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Precursor to AAVS2 – the pre-production prototype of SKA Phase 1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 large system yet to be fully defined (work in Stage 1 PEP)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Probably ~256 dual polarisation elements in a number (4?) stations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To verify:</a:t>
            </a:r>
          </a:p>
          <a:p>
            <a:pPr lvl="1">
              <a:spcAft>
                <a:spcPts val="600"/>
              </a:spcAft>
            </a:pPr>
            <a:r>
              <a:rPr lang="en-GB" sz="1600" dirty="0" smtClean="0"/>
              <a:t>All the front end electromagnetic and analogue systems</a:t>
            </a:r>
          </a:p>
          <a:p>
            <a:pPr lvl="1">
              <a:spcAft>
                <a:spcPts val="600"/>
              </a:spcAft>
            </a:pPr>
            <a:r>
              <a:rPr lang="en-GB" sz="1600" dirty="0" smtClean="0"/>
              <a:t>Deployment in volume</a:t>
            </a:r>
          </a:p>
          <a:p>
            <a:pPr lvl="1">
              <a:spcAft>
                <a:spcPts val="600"/>
              </a:spcAft>
            </a:pPr>
            <a:r>
              <a:rPr lang="en-GB" sz="1600" dirty="0" smtClean="0"/>
              <a:t>Costs and construction time in for AA-low</a:t>
            </a:r>
          </a:p>
          <a:p>
            <a:pPr lvl="1">
              <a:spcAft>
                <a:spcPts val="600"/>
              </a:spcAft>
            </a:pPr>
            <a:r>
              <a:rPr lang="en-GB" sz="1600" dirty="0" err="1" smtClean="0"/>
              <a:t>Scaleable</a:t>
            </a:r>
            <a:r>
              <a:rPr lang="en-GB" sz="1600" dirty="0" smtClean="0"/>
              <a:t> processing systems</a:t>
            </a:r>
          </a:p>
          <a:p>
            <a:pPr lvl="1">
              <a:spcAft>
                <a:spcPts val="600"/>
              </a:spcAft>
            </a:pPr>
            <a:r>
              <a:rPr lang="en-GB" sz="1600" dirty="0" smtClean="0"/>
              <a:t>Algorithm and control of the beamforming systems</a:t>
            </a:r>
          </a:p>
          <a:p>
            <a:pPr lvl="1">
              <a:spcAft>
                <a:spcPts val="600"/>
              </a:spcAft>
            </a:pPr>
            <a:r>
              <a:rPr lang="en-GB" sz="1600" dirty="0" smtClean="0"/>
              <a:t>RFI screening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To be built on the SKA site in Western Australia</a:t>
            </a:r>
          </a:p>
          <a:p>
            <a:pPr>
              <a:spcAft>
                <a:spcPts val="600"/>
              </a:spcAft>
            </a:pPr>
            <a:endParaRPr lang="en-GB" sz="2000" dirty="0" smtClean="0"/>
          </a:p>
          <a:p>
            <a:pPr>
              <a:spcAft>
                <a:spcPts val="600"/>
              </a:spcAft>
            </a:pPr>
            <a:endParaRPr lang="en-GB" sz="2000" dirty="0" smtClean="0"/>
          </a:p>
          <a:p>
            <a:pPr>
              <a:spcAft>
                <a:spcPts val="600"/>
              </a:spcAft>
            </a:pPr>
            <a:endParaRPr lang="en-GB" sz="2000" dirty="0"/>
          </a:p>
        </p:txBody>
      </p:sp>
      <p:sp>
        <p:nvSpPr>
          <p:cNvPr id="4" name="Rectangle 3"/>
          <p:cNvSpPr/>
          <p:nvPr/>
        </p:nvSpPr>
        <p:spPr>
          <a:xfrm rot="19386632">
            <a:off x="961747" y="3329435"/>
            <a:ext cx="5831982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GB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 major instal</a:t>
            </a:r>
            <a:r>
              <a:rPr lang="en-GB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lation</a:t>
            </a:r>
            <a:endParaRPr lang="en-GB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Developing AAVS1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/>
              <a:t>Based on, and extensions, of precursor verification systems 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AAVS0 local in Europe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AAVS0.5 on target site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LOFAR in Europe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MWA in Australia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PAPER in South Africa</a:t>
            </a:r>
          </a:p>
          <a:p>
            <a:pPr lvl="1">
              <a:spcAft>
                <a:spcPts val="600"/>
              </a:spcAft>
            </a:pPr>
            <a:endParaRPr lang="en-GB" sz="2000" dirty="0" smtClean="0"/>
          </a:p>
          <a:p>
            <a:pPr lvl="1">
              <a:spcAft>
                <a:spcPts val="600"/>
              </a:spcAft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Uses of AAVS0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750" y="1844823"/>
            <a:ext cx="8064500" cy="453650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Develop and test the electromagnetic performance of the element and array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Test the mechanical design and deployment issues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Develop LNA and </a:t>
            </a:r>
            <a:r>
              <a:rPr lang="en-GB" sz="2000" dirty="0" err="1" smtClean="0"/>
              <a:t>analog</a:t>
            </a:r>
            <a:r>
              <a:rPr lang="en-GB" sz="2000" dirty="0" smtClean="0"/>
              <a:t> chain design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Develop the prototype processing and algorithms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Take AAVS0 to a “16 element” AAVS1 development system, making AAVS1 ready for deployment</a:t>
            </a:r>
          </a:p>
          <a:p>
            <a:pPr>
              <a:spcAft>
                <a:spcPts val="600"/>
              </a:spcAft>
              <a:buNone/>
            </a:pPr>
            <a:r>
              <a:rPr lang="en-GB" sz="2000" dirty="0" smtClean="0">
                <a:solidFill>
                  <a:srgbClr val="000000"/>
                </a:solidFill>
              </a:rPr>
              <a:t>BUT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Affected by RFI and uses higher power on its amplifiers, ADC may not have sufficient resolution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Tough to see anything much Astronomically</a:t>
            </a:r>
          </a:p>
          <a:p>
            <a:pPr>
              <a:spcAft>
                <a:spcPts val="600"/>
              </a:spcAft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Uses of AAVS0.5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750" y="1844823"/>
            <a:ext cx="8064500" cy="424800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dirty="0" smtClean="0"/>
              <a:t>Deployment considerations at the SKA1-low site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Consortium logistics in accessing the MRO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Testing surrounding low-power, low-noise amplifiers and </a:t>
            </a:r>
            <a:r>
              <a:rPr lang="en-GB" sz="2000" dirty="0" err="1" smtClean="0"/>
              <a:t>analog</a:t>
            </a:r>
            <a:r>
              <a:rPr lang="en-GB" sz="2000" dirty="0" smtClean="0"/>
              <a:t> gain chains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Signal processing trade-offs in a clean RFI environment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Limited astronomical testing with a small system 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Potential materials issues in the environmental conditions of the site</a:t>
            </a:r>
          </a:p>
          <a:p>
            <a:pPr>
              <a:spcAft>
                <a:spcPts val="600"/>
              </a:spcAft>
            </a:pPr>
            <a:r>
              <a:rPr lang="en-GB" sz="2000" dirty="0" smtClean="0"/>
              <a:t>Opportunities to correlate with MWA for beam performance tests, in the event that this is seen as possible and desirable by MWA collaborators</a:t>
            </a:r>
          </a:p>
          <a:p>
            <a:pPr>
              <a:spcAft>
                <a:spcPts val="600"/>
              </a:spcAft>
            </a:pPr>
            <a:endParaRPr lang="en-GB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can we do with AAVS0.5?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sz="2400" dirty="0" smtClean="0"/>
              <a:t>Measure noise temp at low noise site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Check the local RFI with a realistic system 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Test the low power properties with low noise amplifiers and gain chain</a:t>
            </a:r>
          </a:p>
          <a:p>
            <a:pPr>
              <a:spcAft>
                <a:spcPts val="600"/>
              </a:spcAft>
            </a:pPr>
            <a:r>
              <a:rPr lang="en-GB" sz="2400" dirty="0" smtClean="0"/>
              <a:t>Use Australian commitment for AA-low!</a:t>
            </a:r>
          </a:p>
          <a:p>
            <a:pPr>
              <a:spcAft>
                <a:spcPts val="600"/>
              </a:spcAft>
            </a:pPr>
            <a:endParaRPr lang="en-GB" sz="2400" dirty="0" smtClean="0"/>
          </a:p>
          <a:p>
            <a:pPr>
              <a:spcAft>
                <a:spcPts val="600"/>
              </a:spcAft>
            </a:pPr>
            <a:endParaRPr lang="en-GB" sz="2400" dirty="0" smtClean="0"/>
          </a:p>
          <a:p>
            <a:pPr>
              <a:spcAft>
                <a:spcPts val="600"/>
              </a:spcAft>
            </a:pPr>
            <a:endParaRPr lang="en-GB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1403648" y="4293096"/>
            <a:ext cx="6624736" cy="18002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 AA-low near the target Australian site</a:t>
            </a:r>
            <a:endParaRPr lang="en-GB" sz="40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SKA_Presentation_Theme">
  <a:themeElements>
    <a:clrScheme name="SKA1">
      <a:dk1>
        <a:srgbClr val="7F7F7F"/>
      </a:dk1>
      <a:lt1>
        <a:srgbClr val="FFFFFF"/>
      </a:lt1>
      <a:dk2>
        <a:srgbClr val="7F7F7F"/>
      </a:dk2>
      <a:lt2>
        <a:srgbClr val="FFFFFF"/>
      </a:lt2>
      <a:accent1>
        <a:srgbClr val="00AEEF"/>
      </a:accent1>
      <a:accent2>
        <a:srgbClr val="0054A4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4A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233787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SKA_Presentation_Theme</Template>
  <TotalTime>22559</TotalTime>
  <Words>315</Words>
  <Application>Microsoft Office PowerPoint</Application>
  <PresentationFormat>On-screen Show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SKA_Presentation_Theme</vt:lpstr>
      <vt:lpstr>Default Design</vt:lpstr>
      <vt:lpstr>1_Default Design</vt:lpstr>
      <vt:lpstr>2_Default Design</vt:lpstr>
      <vt:lpstr>3_Default Design</vt:lpstr>
      <vt:lpstr>The path to AAVS1  22 October 2012</vt:lpstr>
      <vt:lpstr>AAVS1</vt:lpstr>
      <vt:lpstr>Developing AAVS1</vt:lpstr>
      <vt:lpstr>Uses of AAVS0 </vt:lpstr>
      <vt:lpstr>Uses of AAVS0.5 </vt:lpstr>
      <vt:lpstr>What can we do with AAVS0.5?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Jobowler</dc:creator>
  <cp:lastModifiedBy>Andy</cp:lastModifiedBy>
  <cp:revision>61</cp:revision>
  <dcterms:created xsi:type="dcterms:W3CDTF">2011-04-05T09:46:17Z</dcterms:created>
  <dcterms:modified xsi:type="dcterms:W3CDTF">2012-10-23T09:33:53Z</dcterms:modified>
</cp:coreProperties>
</file>