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15">
  <p:sldMasterIdLst>
    <p:sldMasterId id="2147483660" r:id="rId1"/>
  </p:sldMasterIdLst>
  <p:notesMasterIdLst>
    <p:notesMasterId r:id="rId18"/>
  </p:notesMasterIdLst>
  <p:sldIdLst>
    <p:sldId id="256" r:id="rId2"/>
    <p:sldId id="304" r:id="rId3"/>
    <p:sldId id="292" r:id="rId4"/>
    <p:sldId id="283" r:id="rId5"/>
    <p:sldId id="284" r:id="rId6"/>
    <p:sldId id="301" r:id="rId7"/>
    <p:sldId id="299" r:id="rId8"/>
    <p:sldId id="302" r:id="rId9"/>
    <p:sldId id="300" r:id="rId10"/>
    <p:sldId id="298" r:id="rId11"/>
    <p:sldId id="303" r:id="rId12"/>
    <p:sldId id="280" r:id="rId13"/>
    <p:sldId id="289" r:id="rId14"/>
    <p:sldId id="287" r:id="rId15"/>
    <p:sldId id="288" r:id="rId16"/>
    <p:sldId id="285" r:id="rId17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0202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8603FDC-E32A-4AB5-989C-0864C3EAD2B8}" styleName="Stile con tema 2 - Colore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Stile chiaro 3 - Colore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93" autoAdjust="0"/>
    <p:restoredTop sz="93813" autoAdjust="0"/>
  </p:normalViewPr>
  <p:slideViewPr>
    <p:cSldViewPr>
      <p:cViewPr>
        <p:scale>
          <a:sx n="50" d="100"/>
          <a:sy n="50" d="100"/>
        </p:scale>
        <p:origin x="-1938" y="-8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4A875BCB-7663-45A0-93DA-EA4E409A6A82}" type="datetimeFigureOut">
              <a:rPr lang="en-GB" smtClean="0"/>
              <a:pPr/>
              <a:t>23/10/2012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15B80943-DDAD-47EB-B05B-810D258EAFAE}" type="slidenum">
              <a:rPr lang="en-GB" smtClean="0"/>
              <a:pPr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7732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80943-DDAD-47EB-B05B-810D258EAFAE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80943-DDAD-47EB-B05B-810D258EAFAE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80943-DDAD-47EB-B05B-810D258EAFAE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80943-DDAD-47EB-B05B-810D258EAFAE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80943-DDAD-47EB-B05B-810D258EAFAE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80943-DDAD-47EB-B05B-810D258EAFAE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80943-DDAD-47EB-B05B-810D258EAFAE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80943-DDAD-47EB-B05B-810D258EAFAE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80943-DDAD-47EB-B05B-810D258EAFAE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80943-DDAD-47EB-B05B-810D258EAFAE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80943-DDAD-47EB-B05B-810D258EAFAE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80943-DDAD-47EB-B05B-810D258EAFAE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80943-DDAD-47EB-B05B-810D258EAFAE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80943-DDAD-47EB-B05B-810D258EAFAE}" type="slidenum">
              <a:rPr lang="en-GB" smtClean="0"/>
              <a:pPr/>
              <a:t>14</a:t>
            </a:fld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80943-DDAD-47EB-B05B-810D258EAFAE}" type="slidenum">
              <a:rPr lang="en-GB" smtClean="0"/>
              <a:pPr/>
              <a:t>15</a:t>
            </a:fld>
            <a:endParaRPr lang="en-GB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80943-DDAD-47EB-B05B-810D258EAFAE}" type="slidenum">
              <a:rPr lang="en-GB" smtClean="0"/>
              <a:pPr/>
              <a:t>16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KA PP-Front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030"/>
            <a:ext cx="9152759" cy="690697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0" y="3717032"/>
            <a:ext cx="4572000" cy="1143000"/>
          </a:xfrm>
        </p:spPr>
        <p:txBody>
          <a:bodyPr>
            <a:noAutofit/>
          </a:bodyPr>
          <a:lstStyle>
            <a:lvl1pPr>
              <a:defRPr sz="36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8438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539750" y="1628775"/>
            <a:ext cx="8064500" cy="4464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39750" y="1557338"/>
            <a:ext cx="8064500" cy="4608512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1"/>
            <a:ext cx="7772400" cy="134076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79388" y="1700808"/>
            <a:ext cx="8569325" cy="43205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016" y="1"/>
            <a:ext cx="5868144" cy="11967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79388" y="1700808"/>
            <a:ext cx="8569325" cy="403244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539750" y="1628775"/>
            <a:ext cx="8064500" cy="4464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63373-BD1F-41D0-9369-0813772736CC}" type="datetimeFigureOut">
              <a:rPr lang="en-GB" smtClean="0"/>
              <a:pPr/>
              <a:t>23/10/2012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805D8-5C53-4A79-9C2A-2E042C76307E}" type="slidenum">
              <a:rPr lang="en-GB" smtClean="0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KA PP-Inside.jpg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23816"/>
            <a:ext cx="9162994" cy="6909199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63373-BD1F-41D0-9369-0813772736CC}" type="datetimeFigureOut">
              <a:rPr lang="en-GB" smtClean="0"/>
              <a:pPr/>
              <a:t>23/10/2012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805D8-5C53-4A79-9C2A-2E042C76307E}" type="slidenum">
              <a:rPr lang="en-GB" smtClean="0"/>
              <a:pPr/>
              <a:t>‹N›</a:t>
            </a:fld>
            <a:endParaRPr lang="en-GB"/>
          </a:p>
        </p:txBody>
      </p:sp>
      <p:sp>
        <p:nvSpPr>
          <p:cNvPr id="7" name="Title Placeholder 6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8942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1115616" y="3068960"/>
            <a:ext cx="7740352" cy="2448272"/>
          </a:xfrm>
        </p:spPr>
        <p:txBody>
          <a:bodyPr/>
          <a:lstStyle/>
          <a:p>
            <a:pPr algn="r"/>
            <a:r>
              <a:rPr lang="it-IT" dirty="0" smtClean="0"/>
              <a:t> </a:t>
            </a:r>
            <a:r>
              <a:rPr lang="en-GB" dirty="0" smtClean="0"/>
              <a:t>LNA implementation</a:t>
            </a:r>
            <a:endParaRPr lang="en-GB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589240"/>
            <a:ext cx="2556084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sellaDiTesto 7"/>
          <p:cNvSpPr txBox="1"/>
          <p:nvPr/>
        </p:nvSpPr>
        <p:spPr>
          <a:xfrm>
            <a:off x="3347864" y="5589240"/>
            <a:ext cx="53285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Federico Perini</a:t>
            </a:r>
          </a:p>
          <a:p>
            <a:r>
              <a:rPr lang="en-GB" dirty="0">
                <a:solidFill>
                  <a:schemeClr val="bg1"/>
                </a:solidFill>
              </a:rPr>
              <a:t>AA-low Technical Progress </a:t>
            </a:r>
            <a:r>
              <a:rPr lang="en-GB" dirty="0" smtClean="0">
                <a:solidFill>
                  <a:schemeClr val="bg1"/>
                </a:solidFill>
              </a:rPr>
              <a:t>Meeting</a:t>
            </a:r>
          </a:p>
          <a:p>
            <a:r>
              <a:rPr lang="en-GB" dirty="0" err="1" smtClean="0">
                <a:solidFill>
                  <a:schemeClr val="bg1"/>
                </a:solidFill>
              </a:rPr>
              <a:t>Medicina</a:t>
            </a:r>
            <a:r>
              <a:rPr lang="en-GB" dirty="0" smtClean="0">
                <a:solidFill>
                  <a:schemeClr val="bg1"/>
                </a:solidFill>
              </a:rPr>
              <a:t>, 22-23 September 2012</a:t>
            </a:r>
            <a:endParaRPr lang="en-GB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magine 9" descr="marchiopersito_colore_estes.gif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128" y="6309320"/>
            <a:ext cx="11430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Titolo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6768752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50Ohm </a:t>
            </a:r>
            <a:r>
              <a:rPr lang="en-GB" dirty="0" err="1" smtClean="0"/>
              <a:t>AAlo</a:t>
            </a:r>
            <a:r>
              <a:rPr lang="en-GB" dirty="0" smtClean="0"/>
              <a:t> LNA</a:t>
            </a:r>
            <a:endParaRPr lang="en-GB" dirty="0"/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932040" y="1591535"/>
            <a:ext cx="1944216" cy="65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7308303" y="1599422"/>
            <a:ext cx="1089663" cy="793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11251" y="2392773"/>
            <a:ext cx="3051993" cy="656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9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976" b="3223"/>
          <a:stretch/>
        </p:blipFill>
        <p:spPr bwMode="auto">
          <a:xfrm>
            <a:off x="4474366" y="3543682"/>
            <a:ext cx="4669634" cy="1839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3085484"/>
              </p:ext>
            </p:extLst>
          </p:nvPr>
        </p:nvGraphicFramePr>
        <p:xfrm>
          <a:off x="475298" y="3789040"/>
          <a:ext cx="3890010" cy="192786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785495"/>
                <a:gridCol w="3104515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C1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Murata, 150pF, 0603, GRM1885C1H151JA01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C2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Murata, 150pF, 0603, GRM1885C1H151JA01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C3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Murata, 150pF, 0603, GRM1885C1H151JA01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C4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Murata, 100nF, 0603, GRM188R71H104KA93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C5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AVX, 4.7uF, Case B, TAJB475K010RNJ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C6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AVX, 1uF, Case B, TAJB105K035RNJ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L1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Coilcraft, 1.2uF, 1008LS-122XJLB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L2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Minicircuits, RF choke, ADCH-80A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Q1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RFMD, MMIC Amplifier, SPF-5122Z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Q2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National Semiconductors, LDO regulator, LP2950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2" name="Immagine 11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628" y="1561847"/>
            <a:ext cx="3689350" cy="1981835"/>
          </a:xfrm>
          <a:prstGeom prst="rect">
            <a:avLst/>
          </a:prstGeom>
          <a:noFill/>
        </p:spPr>
      </p:pic>
      <p:sp>
        <p:nvSpPr>
          <p:cNvPr id="13" name="CasellaDiTesto 12"/>
          <p:cNvSpPr txBox="1"/>
          <p:nvPr/>
        </p:nvSpPr>
        <p:spPr>
          <a:xfrm>
            <a:off x="1331640" y="5929873"/>
            <a:ext cx="2988260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3V, 60mA (included LDO)</a:t>
            </a:r>
          </a:p>
        </p:txBody>
      </p:sp>
    </p:spTree>
    <p:extLst>
      <p:ext uri="{BB962C8B-B14F-4D97-AF65-F5344CB8AC3E}">
        <p14:creationId xmlns:p14="http://schemas.microsoft.com/office/powerpoint/2010/main" val="580766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6768752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LNA for Vivaldi (August 2011)</a:t>
            </a:r>
            <a:endParaRPr lang="en-GB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540671"/>
            <a:ext cx="4307971" cy="3230978"/>
          </a:xfrm>
          <a:prstGeom prst="rect">
            <a:avLst/>
          </a:prstGeom>
        </p:spPr>
      </p:pic>
      <p:sp>
        <p:nvSpPr>
          <p:cNvPr id="15" name="CasellaDiTesto 14"/>
          <p:cNvSpPr txBox="1"/>
          <p:nvPr/>
        </p:nvSpPr>
        <p:spPr>
          <a:xfrm>
            <a:off x="6252187" y="2060848"/>
            <a:ext cx="2627784" cy="1323439"/>
          </a:xfrm>
          <a:prstGeom prst="rect">
            <a:avLst/>
          </a:prstGeom>
          <a:solidFill>
            <a:schemeClr val="bg2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2 samples shipped to Perth for (active) antenna pattern measurement on mast</a:t>
            </a:r>
          </a:p>
        </p:txBody>
      </p:sp>
      <p:pic>
        <p:nvPicPr>
          <p:cNvPr id="19" name="Immagine 18" descr="P1450770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111594" y="1340768"/>
            <a:ext cx="2804222" cy="2303468"/>
          </a:xfrm>
          <a:prstGeom prst="rect">
            <a:avLst/>
          </a:prstGeom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2417645" y="1347575"/>
            <a:ext cx="3436720" cy="2161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35496" y="4500392"/>
            <a:ext cx="3572682" cy="2357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CasellaDiTesto 25"/>
          <p:cNvSpPr txBox="1"/>
          <p:nvPr/>
        </p:nvSpPr>
        <p:spPr>
          <a:xfrm>
            <a:off x="111594" y="3696838"/>
            <a:ext cx="4389242" cy="707886"/>
          </a:xfrm>
          <a:prstGeom prst="rect">
            <a:avLst/>
          </a:prstGeom>
          <a:solidFill>
            <a:schemeClr val="bg2"/>
          </a:solidFill>
          <a:ln w="381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1 LNA for measurement and test (presented in Perth September 2011)</a:t>
            </a:r>
          </a:p>
        </p:txBody>
      </p:sp>
      <p:sp>
        <p:nvSpPr>
          <p:cNvPr id="27" name="Rettangolo 26"/>
          <p:cNvSpPr/>
          <p:nvPr/>
        </p:nvSpPr>
        <p:spPr>
          <a:xfrm rot="2360010">
            <a:off x="6321094" y="3979773"/>
            <a:ext cx="1478956" cy="2412236"/>
          </a:xfrm>
          <a:prstGeom prst="rect">
            <a:avLst/>
          </a:prstGeom>
          <a:noFill/>
          <a:ln w="571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Rettangolo 27"/>
          <p:cNvSpPr/>
          <p:nvPr/>
        </p:nvSpPr>
        <p:spPr>
          <a:xfrm rot="2360010">
            <a:off x="5307286" y="4193803"/>
            <a:ext cx="770262" cy="1686558"/>
          </a:xfrm>
          <a:prstGeom prst="rect">
            <a:avLst/>
          </a:prstGeom>
          <a:noFill/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magine 9" descr="marchiopersito_colore_estes.gif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128" y="6309320"/>
            <a:ext cx="11430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9" name="Picture 2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68760"/>
            <a:ext cx="3499015" cy="498997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" name="Titolo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6768752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LNA Datasheet (March 2012)</a:t>
            </a:r>
            <a:endParaRPr lang="en-GB" dirty="0"/>
          </a:p>
        </p:txBody>
      </p:sp>
      <p:pic>
        <p:nvPicPr>
          <p:cNvPr id="19" name="Picture 1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523" y="1475822"/>
            <a:ext cx="3843020" cy="53821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51" y="3789040"/>
            <a:ext cx="4800533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Immagine 9" descr="marchiopersito_colore_estes.gif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128" y="6309320"/>
            <a:ext cx="11430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olo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6768752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LNA with RFI (</a:t>
            </a:r>
            <a:r>
              <a:rPr lang="en-GB" dirty="0" err="1" smtClean="0"/>
              <a:t>Medicina</a:t>
            </a:r>
            <a:r>
              <a:rPr lang="en-GB" dirty="0" smtClean="0"/>
              <a:t>, May 2012)</a:t>
            </a:r>
            <a:endParaRPr lang="en-GB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4" t="42679" b="26353"/>
          <a:stretch/>
        </p:blipFill>
        <p:spPr>
          <a:xfrm>
            <a:off x="145876" y="1520328"/>
            <a:ext cx="8748505" cy="2124696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1259632" y="3156937"/>
            <a:ext cx="6840760" cy="400110"/>
          </a:xfrm>
          <a:prstGeom prst="rect">
            <a:avLst/>
          </a:prstGeom>
          <a:solidFill>
            <a:schemeClr val="bg2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RFI measurements performed with both SA and Power Meter</a:t>
            </a: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5038437"/>
              </p:ext>
            </p:extLst>
          </p:nvPr>
        </p:nvGraphicFramePr>
        <p:xfrm>
          <a:off x="5187776" y="4321747"/>
          <a:ext cx="3410400" cy="5676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2000"/>
                <a:gridCol w="609600"/>
                <a:gridCol w="609600"/>
                <a:gridCol w="609600"/>
                <a:gridCol w="609600"/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u="none" strike="noStrike" dirty="0">
                          <a:effectLst/>
                        </a:rPr>
                        <a:t>45°</a:t>
                      </a:r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u="none" strike="noStrike">
                          <a:effectLst/>
                        </a:rPr>
                        <a:t>E/W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u="none" strike="noStrike">
                          <a:effectLst/>
                        </a:rPr>
                        <a:t>135°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u="none" strike="noStrike">
                          <a:effectLst/>
                        </a:rPr>
                        <a:t>N/S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u="none" strike="noStrike" dirty="0">
                          <a:effectLst/>
                        </a:rPr>
                        <a:t>P (</a:t>
                      </a:r>
                      <a:r>
                        <a:rPr lang="it-IT" sz="1800" u="none" strike="noStrike" dirty="0" err="1">
                          <a:effectLst/>
                        </a:rPr>
                        <a:t>dBm</a:t>
                      </a:r>
                      <a:r>
                        <a:rPr lang="it-IT" sz="1800" u="none" strike="noStrike" dirty="0">
                          <a:effectLst/>
                        </a:rPr>
                        <a:t>)</a:t>
                      </a:r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u="none" strike="noStrike" dirty="0">
                          <a:effectLst/>
                        </a:rPr>
                        <a:t>-0.8</a:t>
                      </a:r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u="none" strike="noStrike" dirty="0">
                          <a:effectLst/>
                        </a:rPr>
                        <a:t>-4.4</a:t>
                      </a:r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u="none" strike="noStrike" dirty="0">
                          <a:effectLst/>
                        </a:rPr>
                        <a:t>-10.6</a:t>
                      </a:r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u="none" strike="noStrike" dirty="0">
                          <a:effectLst/>
                        </a:rPr>
                        <a:t>-2.2</a:t>
                      </a:r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cxnSp>
        <p:nvCxnSpPr>
          <p:cNvPr id="7" name="Connettore 2 6"/>
          <p:cNvCxnSpPr/>
          <p:nvPr/>
        </p:nvCxnSpPr>
        <p:spPr>
          <a:xfrm flipH="1">
            <a:off x="4457239" y="3501008"/>
            <a:ext cx="859324" cy="6480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2 11"/>
          <p:cNvCxnSpPr>
            <a:endCxn id="3" idx="0"/>
          </p:cNvCxnSpPr>
          <p:nvPr/>
        </p:nvCxnSpPr>
        <p:spPr>
          <a:xfrm>
            <a:off x="6612206" y="3501008"/>
            <a:ext cx="280770" cy="8207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/>
          <p:cNvSpPr txBox="1"/>
          <p:nvPr/>
        </p:nvSpPr>
        <p:spPr>
          <a:xfrm>
            <a:off x="5684354" y="5229200"/>
            <a:ext cx="2201244" cy="707886"/>
          </a:xfrm>
          <a:prstGeom prst="rect">
            <a:avLst/>
          </a:prstGeom>
          <a:solidFill>
            <a:schemeClr val="bg2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15dB below the P1dB (@FM, 3V)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magine 9" descr="marchiopersito_colore_estes.gif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128" y="6309320"/>
            <a:ext cx="11430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olo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6768752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LNA for AAVS0 (</a:t>
            </a:r>
            <a:r>
              <a:rPr lang="en-GB" dirty="0" smtClean="0"/>
              <a:t>June </a:t>
            </a:r>
            <a:r>
              <a:rPr lang="en-GB" dirty="0" smtClean="0"/>
              <a:t>2012)</a:t>
            </a:r>
            <a:endParaRPr lang="en-GB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4" t="5229" b="10776"/>
          <a:stretch/>
        </p:blipFill>
        <p:spPr>
          <a:xfrm>
            <a:off x="251520" y="1493850"/>
            <a:ext cx="6222780" cy="4392488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5436096" y="1628800"/>
            <a:ext cx="2627784" cy="1631216"/>
          </a:xfrm>
          <a:prstGeom prst="rect">
            <a:avLst/>
          </a:prstGeom>
          <a:solidFill>
            <a:schemeClr val="bg2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32 LNA assembled and tested for (active) embedded pattern measurement and/or mutual coupling</a:t>
            </a:r>
          </a:p>
        </p:txBody>
      </p:sp>
    </p:spTree>
    <p:extLst>
      <p:ext uri="{BB962C8B-B14F-4D97-AF65-F5344CB8AC3E}">
        <p14:creationId xmlns:p14="http://schemas.microsoft.com/office/powerpoint/2010/main" val="429171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magine 9" descr="marchiopersito_colore_estes.gif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128" y="6309320"/>
            <a:ext cx="11430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olo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6768752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LNA for AAVS0 (July 2012)</a:t>
            </a:r>
            <a:endParaRPr lang="en-GB" dirty="0"/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8" y="1438285"/>
            <a:ext cx="5761037" cy="360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240098"/>
            <a:ext cx="5761037" cy="360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4964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magine 9" descr="marchiopersito_colore_estes.gif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128" y="6309320"/>
            <a:ext cx="11430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olo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6768752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LNA for AAVS0 (July 2012)</a:t>
            </a:r>
            <a:endParaRPr lang="en-GB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4" y="1412776"/>
            <a:ext cx="4604705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4911" y="2780928"/>
            <a:ext cx="4624446" cy="2892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8768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magine 9" descr="marchiopersito_colore_estes.gif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128" y="6309320"/>
            <a:ext cx="11430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olo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6768752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LNA for AAVS0 (July 2012)</a:t>
            </a:r>
            <a:endParaRPr lang="en-GB" dirty="0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40768"/>
            <a:ext cx="5761037" cy="359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996177"/>
            <a:ext cx="5761037" cy="360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376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magine 9" descr="marchiopersito_colore_estes.gif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128" y="6309320"/>
            <a:ext cx="11430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Immagine 20" descr="P1450982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179512" y="1340768"/>
            <a:ext cx="6295557" cy="2203445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50" t="11085" r="25301" b="28996"/>
          <a:stretch/>
        </p:blipFill>
        <p:spPr>
          <a:xfrm>
            <a:off x="5004048" y="3602182"/>
            <a:ext cx="3947885" cy="3093615"/>
          </a:xfrm>
          <a:prstGeom prst="rect">
            <a:avLst/>
          </a:prstGeom>
        </p:spPr>
      </p:pic>
      <p:sp>
        <p:nvSpPr>
          <p:cNvPr id="4" name="Freccia angolare in su 3"/>
          <p:cNvSpPr/>
          <p:nvPr/>
        </p:nvSpPr>
        <p:spPr>
          <a:xfrm flipV="1">
            <a:off x="6660232" y="2132856"/>
            <a:ext cx="1800200" cy="3168352"/>
          </a:xfrm>
          <a:prstGeom prst="bent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Freccia angolare in su 6"/>
          <p:cNvSpPr/>
          <p:nvPr/>
        </p:nvSpPr>
        <p:spPr>
          <a:xfrm rot="5400000">
            <a:off x="3835111" y="3555115"/>
            <a:ext cx="2841930" cy="2664296"/>
          </a:xfrm>
          <a:prstGeom prst="bentUpArrow">
            <a:avLst>
              <a:gd name="adj1" fmla="val 13422"/>
              <a:gd name="adj2" fmla="val 13422"/>
              <a:gd name="adj3" fmla="val 22519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107504" y="188640"/>
            <a:ext cx="67687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dirty="0"/>
              <a:t>AAVS0 LNA housing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magine 9" descr="marchiopersito_colore_estes.gif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128" y="6309320"/>
            <a:ext cx="11430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olo 1"/>
          <p:cNvSpPr txBox="1">
            <a:spLocks/>
          </p:cNvSpPr>
          <p:nvPr/>
        </p:nvSpPr>
        <p:spPr>
          <a:xfrm>
            <a:off x="107504" y="188640"/>
            <a:ext cx="67687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dirty="0" smtClean="0"/>
              <a:t>Conclusion</a:t>
            </a:r>
            <a:endParaRPr lang="en-GB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539552" y="1484784"/>
            <a:ext cx="41044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it-IT" dirty="0" smtClean="0"/>
              <a:t>LNA for </a:t>
            </a:r>
            <a:r>
              <a:rPr lang="it-IT" dirty="0" err="1" smtClean="0"/>
              <a:t>both</a:t>
            </a:r>
            <a:r>
              <a:rPr lang="it-IT" dirty="0" smtClean="0"/>
              <a:t> single antenna and  </a:t>
            </a:r>
            <a:r>
              <a:rPr lang="it-IT" dirty="0" smtClean="0"/>
              <a:t>AAVS0 array </a:t>
            </a:r>
            <a:r>
              <a:rPr lang="it-IT" dirty="0" err="1" smtClean="0"/>
              <a:t>measurements</a:t>
            </a:r>
            <a:r>
              <a:rPr lang="it-IT" dirty="0" smtClean="0"/>
              <a:t> </a:t>
            </a:r>
            <a:r>
              <a:rPr lang="it-IT" dirty="0" err="1" smtClean="0"/>
              <a:t>produced</a:t>
            </a:r>
            <a:r>
              <a:rPr lang="it-IT" dirty="0" smtClean="0"/>
              <a:t>  and </a:t>
            </a:r>
            <a:r>
              <a:rPr lang="it-IT" dirty="0" err="1" smtClean="0"/>
              <a:t>delivered</a:t>
            </a:r>
            <a:r>
              <a:rPr lang="it-IT" dirty="0" smtClean="0"/>
              <a:t> </a:t>
            </a:r>
            <a:r>
              <a:rPr lang="it-IT" dirty="0" smtClean="0"/>
              <a:t>on time</a:t>
            </a:r>
          </a:p>
          <a:p>
            <a:endParaRPr lang="it-IT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it-IT" dirty="0" smtClean="0"/>
              <a:t>For AAVS1 (</a:t>
            </a:r>
            <a:r>
              <a:rPr lang="it-IT" dirty="0" smtClean="0">
                <a:sym typeface="Symbol"/>
              </a:rPr>
              <a:t>500 </a:t>
            </a:r>
            <a:r>
              <a:rPr lang="it-IT" dirty="0" err="1" smtClean="0">
                <a:sym typeface="Symbol"/>
              </a:rPr>
              <a:t>pieces</a:t>
            </a:r>
            <a:r>
              <a:rPr lang="it-IT" dirty="0" smtClean="0">
                <a:sym typeface="Symbol"/>
              </a:rPr>
              <a:t>)</a:t>
            </a:r>
            <a:r>
              <a:rPr lang="it-IT" dirty="0" smtClean="0"/>
              <a:t>:</a:t>
            </a:r>
          </a:p>
          <a:p>
            <a:pPr marL="742950" lvl="1" indent="-285750">
              <a:buFont typeface="Courier New" pitchFamily="49" charset="0"/>
              <a:buChar char="o"/>
            </a:pPr>
            <a:r>
              <a:rPr lang="it-IT" dirty="0"/>
              <a:t>Integration of 2 (and 3?) </a:t>
            </a:r>
            <a:r>
              <a:rPr lang="it-IT" dirty="0" smtClean="0"/>
              <a:t>stage</a:t>
            </a:r>
          </a:p>
          <a:p>
            <a:pPr marL="742950" lvl="1" indent="-285750">
              <a:buFont typeface="Courier New" pitchFamily="49" charset="0"/>
              <a:buChar char="o"/>
            </a:pPr>
            <a:r>
              <a:rPr lang="it-IT" dirty="0" smtClean="0"/>
              <a:t>Integration of O-TX?</a:t>
            </a:r>
          </a:p>
          <a:p>
            <a:pPr marL="742950" lvl="1" indent="-285750">
              <a:buFont typeface="Courier New" pitchFamily="49" charset="0"/>
              <a:buChar char="o"/>
            </a:pPr>
            <a:r>
              <a:rPr lang="it-IT" dirty="0" smtClean="0"/>
              <a:t>LNA </a:t>
            </a:r>
            <a:r>
              <a:rPr lang="it-IT" dirty="0" err="1" smtClean="0"/>
              <a:t>replication</a:t>
            </a:r>
            <a:r>
              <a:rPr lang="it-IT" dirty="0" smtClean="0"/>
              <a:t> on PCB (FR4)</a:t>
            </a:r>
          </a:p>
          <a:p>
            <a:pPr marL="742950" lvl="1" indent="-285750">
              <a:buFont typeface="Courier New" pitchFamily="49" charset="0"/>
              <a:buChar char="o"/>
            </a:pPr>
            <a:r>
              <a:rPr lang="it-IT" dirty="0" err="1" smtClean="0"/>
              <a:t>Avoid</a:t>
            </a:r>
            <a:r>
              <a:rPr lang="it-IT" dirty="0" smtClean="0"/>
              <a:t> the </a:t>
            </a:r>
            <a:r>
              <a:rPr lang="it-IT" dirty="0" err="1" smtClean="0"/>
              <a:t>connectors</a:t>
            </a:r>
            <a:r>
              <a:rPr lang="it-IT" dirty="0" smtClean="0"/>
              <a:t>?</a:t>
            </a:r>
          </a:p>
          <a:p>
            <a:pPr marL="742950" lvl="1" indent="-285750">
              <a:buFont typeface="Courier New" pitchFamily="49" charset="0"/>
              <a:buChar char="o"/>
            </a:pPr>
            <a:r>
              <a:rPr lang="it-IT" dirty="0" err="1" smtClean="0"/>
              <a:t>Different</a:t>
            </a:r>
            <a:r>
              <a:rPr lang="it-IT" dirty="0" smtClean="0"/>
              <a:t> </a:t>
            </a:r>
            <a:r>
              <a:rPr lang="it-IT" dirty="0" err="1" smtClean="0"/>
              <a:t>housing</a:t>
            </a:r>
            <a:r>
              <a:rPr lang="it-IT" dirty="0" smtClean="0"/>
              <a:t>?</a:t>
            </a:r>
          </a:p>
          <a:p>
            <a:pPr lvl="1"/>
            <a:endParaRPr lang="it-IT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it-IT" dirty="0" smtClean="0"/>
              <a:t>For AAVS2 (</a:t>
            </a:r>
            <a:r>
              <a:rPr lang="it-IT" dirty="0" err="1" smtClean="0"/>
              <a:t>min</a:t>
            </a:r>
            <a:r>
              <a:rPr lang="it-IT" dirty="0" smtClean="0"/>
              <a:t> 7K </a:t>
            </a:r>
            <a:r>
              <a:rPr lang="it-IT" dirty="0" err="1" smtClean="0"/>
              <a:t>pieces</a:t>
            </a:r>
            <a:r>
              <a:rPr lang="it-IT" dirty="0" smtClean="0"/>
              <a:t>)</a:t>
            </a:r>
          </a:p>
          <a:p>
            <a:pPr marL="742950" lvl="1" indent="-285750">
              <a:buFont typeface="Courier New" pitchFamily="49" charset="0"/>
              <a:buChar char="o"/>
            </a:pPr>
            <a:r>
              <a:rPr lang="it-IT" dirty="0" smtClean="0"/>
              <a:t>Custom MMIC?</a:t>
            </a:r>
          </a:p>
          <a:p>
            <a:pPr marL="742950" lvl="1" indent="-285750">
              <a:buFont typeface="Courier New" pitchFamily="49" charset="0"/>
              <a:buChar char="o"/>
            </a:pPr>
            <a:r>
              <a:rPr lang="it-IT" dirty="0" err="1" smtClean="0"/>
              <a:t>Avoid</a:t>
            </a:r>
            <a:r>
              <a:rPr lang="it-IT" dirty="0" smtClean="0"/>
              <a:t> the </a:t>
            </a:r>
            <a:r>
              <a:rPr lang="it-IT" dirty="0" err="1" smtClean="0"/>
              <a:t>connectors</a:t>
            </a:r>
            <a:r>
              <a:rPr lang="it-IT" dirty="0" smtClean="0"/>
              <a:t>!</a:t>
            </a:r>
          </a:p>
          <a:p>
            <a:pPr marL="742950" lvl="1" indent="-285750">
              <a:buFont typeface="Courier New" pitchFamily="49" charset="0"/>
              <a:buChar char="o"/>
            </a:pPr>
            <a:r>
              <a:rPr lang="it-IT" dirty="0" err="1" smtClean="0"/>
              <a:t>Different</a:t>
            </a:r>
            <a:r>
              <a:rPr lang="it-IT" dirty="0" smtClean="0"/>
              <a:t> </a:t>
            </a:r>
            <a:r>
              <a:rPr lang="it-IT" dirty="0" err="1" smtClean="0"/>
              <a:t>housing</a:t>
            </a:r>
            <a:r>
              <a:rPr lang="it-IT" dirty="0" smtClean="0"/>
              <a:t>!</a:t>
            </a:r>
          </a:p>
          <a:p>
            <a:pPr marL="742950" lvl="1" indent="-285750">
              <a:buFont typeface="Courier New" pitchFamily="49" charset="0"/>
              <a:buChar char="o"/>
            </a:pPr>
            <a:r>
              <a:rPr lang="it-IT" dirty="0" smtClean="0"/>
              <a:t>Integration of O-TX?</a:t>
            </a:r>
            <a:endParaRPr lang="it-I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1043" y="1481815"/>
            <a:ext cx="4050779" cy="5357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Connettore 2 9"/>
          <p:cNvCxnSpPr/>
          <p:nvPr/>
        </p:nvCxnSpPr>
        <p:spPr>
          <a:xfrm>
            <a:off x="2987824" y="5013176"/>
            <a:ext cx="1743219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013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>
              <a:buNone/>
            </a:pPr>
            <a:endParaRPr lang="it-IT" dirty="0" smtClean="0"/>
          </a:p>
          <a:p>
            <a:pPr algn="ctr">
              <a:buNone/>
            </a:pPr>
            <a:endParaRPr lang="it-IT" sz="5400" dirty="0" smtClean="0"/>
          </a:p>
          <a:p>
            <a:pPr algn="ctr">
              <a:buNone/>
            </a:pPr>
            <a:r>
              <a:rPr lang="it-IT" sz="5400" dirty="0" err="1" smtClean="0"/>
              <a:t>Thanks</a:t>
            </a:r>
            <a:r>
              <a:rPr lang="it-IT" sz="5400" dirty="0" smtClean="0"/>
              <a:t>!</a:t>
            </a:r>
            <a:endParaRPr lang="it-IT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LNA: S-parameters (1)</a:t>
            </a:r>
            <a:endParaRPr lang="en-GB" dirty="0"/>
          </a:p>
        </p:txBody>
      </p:sp>
      <p:pic>
        <p:nvPicPr>
          <p:cNvPr id="34" name="Immagine 9" descr="marchiopersito_colore_estes.gif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128" y="6309320"/>
            <a:ext cx="11430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1268760"/>
            <a:ext cx="4364793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016156" y="2780928"/>
            <a:ext cx="5127844" cy="3383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sellaDiTesto 7"/>
          <p:cNvSpPr txBox="1"/>
          <p:nvPr/>
        </p:nvSpPr>
        <p:spPr>
          <a:xfrm>
            <a:off x="1331640" y="6150114"/>
            <a:ext cx="7812360" cy="70788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Meas. notes: 	Equipment: HP8753C with HP</a:t>
            </a:r>
            <a:r>
              <a:rPr lang="it-IT" sz="2000" dirty="0" smtClean="0"/>
              <a:t>85047 </a:t>
            </a:r>
            <a:r>
              <a:rPr lang="en-GB" sz="2000" dirty="0" smtClean="0"/>
              <a:t>test set</a:t>
            </a:r>
          </a:p>
          <a:p>
            <a:r>
              <a:rPr lang="en-GB" sz="2000" dirty="0" smtClean="0"/>
              <a:t>		Full 2 port Calibration, LNA Bias from port 2 of the VNA</a:t>
            </a:r>
            <a:endParaRPr lang="it-IT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LNA: S-parameters (2)</a:t>
            </a:r>
            <a:endParaRPr lang="en-GB" dirty="0"/>
          </a:p>
        </p:txBody>
      </p:sp>
      <p:pic>
        <p:nvPicPr>
          <p:cNvPr id="34" name="Immagine 9" descr="marchiopersito_colore_estes.gif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128" y="6309320"/>
            <a:ext cx="11430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79512" y="1269040"/>
            <a:ext cx="3818771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281622" y="1269040"/>
            <a:ext cx="3818770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179512" y="3789040"/>
            <a:ext cx="3818770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4283968" y="3861048"/>
            <a:ext cx="3818770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LNA: Noise measurements</a:t>
            </a:r>
            <a:endParaRPr lang="en-GB" dirty="0"/>
          </a:p>
        </p:txBody>
      </p:sp>
      <p:pic>
        <p:nvPicPr>
          <p:cNvPr id="34" name="Immagine 9" descr="marchiopersito_colore_estes.gif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128" y="6309320"/>
            <a:ext cx="11430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magine 4" descr="P1450770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179512" y="1484784"/>
            <a:ext cx="4536504" cy="3726414"/>
          </a:xfrm>
          <a:prstGeom prst="rect">
            <a:avLst/>
          </a:prstGeom>
        </p:spPr>
      </p:pic>
      <p:sp>
        <p:nvSpPr>
          <p:cNvPr id="10" name="CasellaDiTesto 9"/>
          <p:cNvSpPr txBox="1"/>
          <p:nvPr/>
        </p:nvSpPr>
        <p:spPr>
          <a:xfrm>
            <a:off x="1331640" y="5869721"/>
            <a:ext cx="7812360" cy="1015663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Meas. notes: 	</a:t>
            </a:r>
            <a:r>
              <a:rPr lang="en-US" sz="2000" dirty="0" smtClean="0"/>
              <a:t>Hot/Cold Maury, Bias=3V , </a:t>
            </a:r>
            <a:r>
              <a:rPr lang="en-US" sz="2000" dirty="0" err="1" smtClean="0"/>
              <a:t>Tamb</a:t>
            </a:r>
            <a:r>
              <a:rPr lang="en-US" sz="2000" dirty="0" smtClean="0"/>
              <a:t>=297.4K</a:t>
            </a:r>
          </a:p>
          <a:p>
            <a:r>
              <a:rPr lang="en-US" sz="2000" dirty="0" smtClean="0"/>
              <a:t>		deducted switch with post processing</a:t>
            </a:r>
          </a:p>
          <a:p>
            <a:r>
              <a:rPr lang="en-US" sz="2000" dirty="0" smtClean="0"/>
              <a:t>		( reference plane = IN Connector)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4860032" y="1628800"/>
            <a:ext cx="3995936" cy="169277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Hot/Cold Load by </a:t>
            </a:r>
            <a:r>
              <a:rPr lang="en-GB" sz="2400" b="1" dirty="0" err="1" smtClean="0"/>
              <a:t>Maury</a:t>
            </a:r>
            <a:endParaRPr lang="en-GB" sz="2400" b="1" dirty="0" smtClean="0"/>
          </a:p>
          <a:p>
            <a:pPr>
              <a:buFont typeface="Arial" pitchFamily="34" charset="0"/>
              <a:buChar char="•"/>
            </a:pPr>
            <a:r>
              <a:rPr lang="en-GB" sz="2000" dirty="0" smtClean="0"/>
              <a:t> Best accuracy (+/- 3.5K </a:t>
            </a:r>
            <a:r>
              <a:rPr lang="en-GB" sz="2000" dirty="0" err="1" smtClean="0"/>
              <a:t>vs</a:t>
            </a:r>
            <a:r>
              <a:rPr lang="en-GB" sz="2000" dirty="0" smtClean="0"/>
              <a:t> +/-12K)</a:t>
            </a:r>
          </a:p>
          <a:p>
            <a:pPr>
              <a:buFont typeface="Arial" pitchFamily="34" charset="0"/>
              <a:buChar char="•"/>
            </a:pPr>
            <a:r>
              <a:rPr lang="en-GB" sz="2000" dirty="0" smtClean="0"/>
              <a:t> Noise Source (re)calibration (ENR)</a:t>
            </a:r>
          </a:p>
          <a:p>
            <a:pPr>
              <a:buFont typeface="Arial" pitchFamily="34" charset="0"/>
              <a:buChar char="•"/>
            </a:pPr>
            <a:r>
              <a:rPr lang="en-GB" sz="2000" dirty="0" smtClean="0"/>
              <a:t> More ENR points </a:t>
            </a:r>
          </a:p>
          <a:p>
            <a:r>
              <a:rPr lang="en-GB" sz="2000" dirty="0" smtClean="0"/>
              <a:t>     </a:t>
            </a:r>
            <a:r>
              <a:rPr lang="en-GB" sz="1400" dirty="0" smtClean="0"/>
              <a:t>(i.e. standard ENR table: 0.01, 0.1, 1, … GHz)</a:t>
            </a:r>
          </a:p>
        </p:txBody>
      </p:sp>
      <p:sp>
        <p:nvSpPr>
          <p:cNvPr id="11" name="Freccia a destra 10"/>
          <p:cNvSpPr/>
          <p:nvPr/>
        </p:nvSpPr>
        <p:spPr>
          <a:xfrm>
            <a:off x="4211960" y="2780928"/>
            <a:ext cx="720080" cy="504056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860032" y="3356992"/>
            <a:ext cx="4007822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LNA: Dynamic measurements</a:t>
            </a:r>
            <a:endParaRPr lang="en-GB" dirty="0"/>
          </a:p>
        </p:txBody>
      </p:sp>
      <p:pic>
        <p:nvPicPr>
          <p:cNvPr id="34" name="Immagine 9" descr="marchiopersito_colore_estes.gif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128" y="6309320"/>
            <a:ext cx="11430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718050" y="1268760"/>
            <a:ext cx="4425950" cy="276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86742" y="3501008"/>
            <a:ext cx="4413250" cy="276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4572000" y="4089400"/>
            <a:ext cx="4419600" cy="276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CasellaDiTesto 7"/>
          <p:cNvSpPr txBox="1"/>
          <p:nvPr/>
        </p:nvSpPr>
        <p:spPr>
          <a:xfrm>
            <a:off x="179512" y="1700808"/>
            <a:ext cx="4536504" cy="163121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All measurements at: 3V, 58mA </a:t>
            </a:r>
          </a:p>
          <a:p>
            <a:r>
              <a:rPr lang="en-GB" sz="2000" dirty="0" smtClean="0">
                <a:sym typeface="Wingdings" pitchFamily="2" charset="2"/>
              </a:rPr>
              <a:t>			 174mW</a:t>
            </a:r>
            <a:endParaRPr lang="en-GB" sz="2000" dirty="0" smtClean="0"/>
          </a:p>
          <a:p>
            <a:endParaRPr lang="en-GB" sz="2000" dirty="0" smtClean="0"/>
          </a:p>
          <a:p>
            <a:r>
              <a:rPr lang="en-GB" sz="2000" dirty="0" smtClean="0"/>
              <a:t>2-3 dB IP3 improvement at 5V, 90mA</a:t>
            </a:r>
          </a:p>
          <a:p>
            <a:r>
              <a:rPr lang="en-GB" sz="2000" dirty="0" smtClean="0">
                <a:sym typeface="Wingdings" pitchFamily="2" charset="2"/>
              </a:rPr>
              <a:t>			 </a:t>
            </a:r>
            <a:r>
              <a:rPr lang="en-GB" sz="2000" dirty="0" smtClean="0">
                <a:solidFill>
                  <a:srgbClr val="FF0000"/>
                </a:solidFill>
                <a:sym typeface="Wingdings" pitchFamily="2" charset="2"/>
              </a:rPr>
              <a:t>450mW!!</a:t>
            </a:r>
            <a:endParaRPr lang="en-GB" sz="200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KA_presentation_template">
  <a:themeElements>
    <a:clrScheme name="SKA1">
      <a:dk1>
        <a:srgbClr val="7F7F7F"/>
      </a:dk1>
      <a:lt1>
        <a:srgbClr val="FFFFFF"/>
      </a:lt1>
      <a:dk2>
        <a:srgbClr val="7F7F7F"/>
      </a:dk2>
      <a:lt2>
        <a:srgbClr val="FFFFFF"/>
      </a:lt2>
      <a:accent1>
        <a:srgbClr val="00AEEF"/>
      </a:accent1>
      <a:accent2>
        <a:srgbClr val="0054A4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54A4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SKA_presentation_template</Template>
  <TotalTime>2422</TotalTime>
  <Words>397</Words>
  <Application>Microsoft Office PowerPoint</Application>
  <PresentationFormat>Presentazione su schermo (4:3)</PresentationFormat>
  <Paragraphs>101</Paragraphs>
  <Slides>16</Slides>
  <Notes>16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17" baseType="lpstr">
      <vt:lpstr>SKA_presentation_template</vt:lpstr>
      <vt:lpstr> LNA implementation</vt:lpstr>
      <vt:lpstr>50Ohm AAlo LNA</vt:lpstr>
      <vt:lpstr>LNA for Vivaldi (August 2011)</vt:lpstr>
      <vt:lpstr>LNA Datasheet (March 2012)</vt:lpstr>
      <vt:lpstr>LNA with RFI (Medicina, May 2012)</vt:lpstr>
      <vt:lpstr>LNA for AAVS0 (June 2012)</vt:lpstr>
      <vt:lpstr>LNA for AAVS0 (July 2012)</vt:lpstr>
      <vt:lpstr>LNA for AAVS0 (July 2012)</vt:lpstr>
      <vt:lpstr>LNA for AAVS0 (July 2012)</vt:lpstr>
      <vt:lpstr>Presentazione standard di PowerPoint</vt:lpstr>
      <vt:lpstr>Presentazione standard di PowerPoint</vt:lpstr>
      <vt:lpstr>Presentazione standard di PowerPoint</vt:lpstr>
      <vt:lpstr>LNA: S-parameters (1)</vt:lpstr>
      <vt:lpstr>LNA: S-parameters (2)</vt:lpstr>
      <vt:lpstr>LNA: Noise measurements</vt:lpstr>
      <vt:lpstr>LNA: Dynamic measurements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rmccool</dc:creator>
  <cp:lastModifiedBy>Federico</cp:lastModifiedBy>
  <cp:revision>126</cp:revision>
  <dcterms:created xsi:type="dcterms:W3CDTF">2011-06-23T12:37:37Z</dcterms:created>
  <dcterms:modified xsi:type="dcterms:W3CDTF">2012-10-23T02:51:35Z</dcterms:modified>
</cp:coreProperties>
</file>