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406" r:id="rId2"/>
    <p:sldId id="390" r:id="rId3"/>
    <p:sldId id="415" r:id="rId4"/>
    <p:sldId id="464" r:id="rId5"/>
    <p:sldId id="460" r:id="rId6"/>
    <p:sldId id="461" r:id="rId7"/>
    <p:sldId id="462" r:id="rId8"/>
    <p:sldId id="463" r:id="rId9"/>
    <p:sldId id="426" r:id="rId10"/>
    <p:sldId id="428" r:id="rId11"/>
    <p:sldId id="427" r:id="rId12"/>
    <p:sldId id="430" r:id="rId13"/>
    <p:sldId id="431" r:id="rId14"/>
    <p:sldId id="432" r:id="rId15"/>
    <p:sldId id="465" r:id="rId16"/>
    <p:sldId id="433" r:id="rId17"/>
    <p:sldId id="434" r:id="rId18"/>
    <p:sldId id="438" r:id="rId19"/>
    <p:sldId id="437" r:id="rId20"/>
    <p:sldId id="435" r:id="rId21"/>
    <p:sldId id="436" r:id="rId22"/>
    <p:sldId id="439" r:id="rId23"/>
    <p:sldId id="440" r:id="rId24"/>
    <p:sldId id="441" r:id="rId25"/>
    <p:sldId id="453" r:id="rId26"/>
    <p:sldId id="454" r:id="rId27"/>
    <p:sldId id="455" r:id="rId28"/>
    <p:sldId id="456" r:id="rId29"/>
    <p:sldId id="443" r:id="rId30"/>
    <p:sldId id="442" r:id="rId31"/>
    <p:sldId id="459" r:id="rId32"/>
    <p:sldId id="451" r:id="rId33"/>
    <p:sldId id="447" r:id="rId34"/>
    <p:sldId id="444" r:id="rId35"/>
    <p:sldId id="457" r:id="rId36"/>
    <p:sldId id="458" r:id="rId37"/>
    <p:sldId id="445" r:id="rId38"/>
    <p:sldId id="448" r:id="rId39"/>
    <p:sldId id="449" r:id="rId40"/>
    <p:sldId id="452" r:id="rId41"/>
    <p:sldId id="342" r:id="rId42"/>
    <p:sldId id="275" r:id="rId4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F6B"/>
    <a:srgbClr val="EAE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986" autoAdjust="0"/>
  </p:normalViewPr>
  <p:slideViewPr>
    <p:cSldViewPr>
      <p:cViewPr>
        <p:scale>
          <a:sx n="100" d="100"/>
          <a:sy n="100" d="100"/>
        </p:scale>
        <p:origin x="-69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7868F-4C10-4CA2-BFE8-89FC33FCB18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9AF6C-8A9A-4CEF-A88B-B02E34CDACA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832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814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18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18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5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6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7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8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18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18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18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18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818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14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15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16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17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18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19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20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21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22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23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24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25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26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27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28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29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30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31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32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33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34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35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36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37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38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39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E9E17A-9271-4019-9404-904A6AC434E7}" type="slidenum">
              <a:rPr lang="en-GB" smtClean="0"/>
              <a:pPr eaLnBrk="1" hangingPunct="1"/>
              <a:t>40</a:t>
            </a:fld>
            <a:endParaRPr lang="en-GB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41</a:t>
            </a:fld>
            <a:endParaRPr lang="en-GB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49AF6C-8A9A-4CEF-A88B-B02E34CDACA1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87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C9375-4941-49FE-9BCC-5A02AC92A60D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C5CF8-997A-43B2-8E37-32FDF270CED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270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204864"/>
            <a:ext cx="8496944" cy="648072"/>
          </a:xfrm>
        </p:spPr>
        <p:txBody>
          <a:bodyPr>
            <a:normAutofit fontScale="90000"/>
          </a:bodyPr>
          <a:lstStyle/>
          <a:p>
            <a:pPr hangingPunct="0"/>
            <a:r>
              <a:rPr lang="en-GB" dirty="0" smtClean="0"/>
              <a:t>Update on Measurements and Simulations at Cambridge:</a:t>
            </a:r>
            <a:br>
              <a:rPr lang="en-GB" dirty="0" smtClean="0"/>
            </a:br>
            <a:r>
              <a:rPr lang="en-GB" b="1" dirty="0" smtClean="0"/>
              <a:t>SKALA element + LNA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4149080"/>
            <a:ext cx="8784976" cy="1800200"/>
          </a:xfrm>
        </p:spPr>
        <p:txBody>
          <a:bodyPr numCol="1">
            <a:normAutofit lnSpcReduction="10000"/>
          </a:bodyPr>
          <a:lstStyle/>
          <a:p>
            <a:r>
              <a:rPr lang="en-GB" sz="21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Eloy</a:t>
            </a:r>
            <a:r>
              <a:rPr lang="en-GB" sz="21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de </a:t>
            </a:r>
            <a:r>
              <a:rPr lang="en-GB" sz="21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Lera</a:t>
            </a:r>
            <a:r>
              <a:rPr lang="en-GB" sz="21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sz="21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Acedo</a:t>
            </a:r>
            <a:endParaRPr lang="en-GB" sz="2100" u="sng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GB" sz="21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Nima</a:t>
            </a:r>
            <a:r>
              <a:rPr lang="en-GB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sz="21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Razavi</a:t>
            </a:r>
            <a:r>
              <a:rPr lang="en-GB" sz="2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sz="21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Ghods</a:t>
            </a:r>
            <a:endParaRPr lang="en-GB" sz="21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GB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Cavendish Laboratory</a:t>
            </a:r>
          </a:p>
          <a:p>
            <a:r>
              <a:rPr lang="en-GB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University of Cambridge</a:t>
            </a:r>
          </a:p>
          <a:p>
            <a:r>
              <a:rPr lang="en-GB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Cambridge, UK.</a:t>
            </a:r>
          </a:p>
          <a:p>
            <a:endParaRPr lang="en-GB" sz="2100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GB" sz="2100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GB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88224" y="6381328"/>
            <a:ext cx="2133600" cy="365125"/>
          </a:xfrm>
        </p:spPr>
        <p:txBody>
          <a:bodyPr/>
          <a:lstStyle/>
          <a:p>
            <a:fld id="{E12C5CF8-997A-43B2-8E37-32FDF270CEDF}" type="slidenum">
              <a:rPr lang="en-GB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/>
              <a:t>1</a:t>
            </a:fld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248472" cy="365125"/>
          </a:xfrm>
        </p:spPr>
        <p:txBody>
          <a:bodyPr/>
          <a:lstStyle/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AA-low technical progress meeting</a:t>
            </a:r>
          </a:p>
          <a:p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23/10/12 </a:t>
            </a:r>
            <a:r>
              <a:rPr lang="en-GB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Medicina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Italy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 descr="C:\Users\Eloy de Lera Acedo\Desktop\SKA_Logo_NoBox-300x1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88640"/>
            <a:ext cx="2016224" cy="1290383"/>
          </a:xfrm>
          <a:prstGeom prst="rect">
            <a:avLst/>
          </a:prstGeom>
          <a:noFill/>
        </p:spPr>
      </p:pic>
      <p:pic>
        <p:nvPicPr>
          <p:cNvPr id="4" name="Picture 2" descr="escudo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840" y="331275"/>
            <a:ext cx="855837" cy="100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2012-01-19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77" y="3717032"/>
            <a:ext cx="1931248" cy="2571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6" descr="LNA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4005064"/>
            <a:ext cx="2163867" cy="1752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07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dirty="0" smtClean="0"/>
              <a:t>Design and Simulations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Measurements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Impedance </a:t>
            </a:r>
            <a:r>
              <a:rPr lang="en-GB" dirty="0"/>
              <a:t>and </a:t>
            </a:r>
            <a:r>
              <a:rPr lang="en-GB" dirty="0" smtClean="0"/>
              <a:t>coupling (AAVS0 array)</a:t>
            </a:r>
            <a:endParaRPr lang="en-GB" dirty="0"/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Pattern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LNA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Future work and conclusions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SKALA with integrated ground plane</a:t>
            </a:r>
          </a:p>
          <a:p>
            <a:pPr lvl="1">
              <a:buFont typeface="Wingdings" pitchFamily="2" charset="2"/>
              <a:buChar char="Ø"/>
            </a:pPr>
            <a:r>
              <a:rPr lang="en-GB" dirty="0" smtClean="0"/>
              <a:t>Cross-polarization</a:t>
            </a:r>
          </a:p>
          <a:p>
            <a:endParaRPr lang="en-GB" sz="24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Overview</a:t>
            </a:r>
            <a:endParaRPr lang="en-GB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Design</a:t>
            </a:r>
            <a:endParaRPr lang="en-GB" sz="3200" b="1" dirty="0"/>
          </a:p>
        </p:txBody>
      </p:sp>
      <p:sp>
        <p:nvSpPr>
          <p:cNvPr id="1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1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 smtClean="0"/>
              <a:t>Dual-polarization from (50) 70-450 (600) MHz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Element gain ~ 7dB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Receiver noise &lt; 35 K above 100 MHz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Receiver gain &gt; 36 dB (2 stages)</a:t>
            </a:r>
          </a:p>
          <a:p>
            <a:pPr>
              <a:buFont typeface="Wingdings" pitchFamily="2" charset="2"/>
              <a:buChar char="Ø"/>
            </a:pPr>
            <a:endParaRPr lang="en-GB" sz="2800" dirty="0" smtClean="0"/>
          </a:p>
          <a:p>
            <a:pPr marL="0" indent="0">
              <a:buNone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41170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Design and Simulations</a:t>
            </a:r>
            <a:endParaRPr lang="en-GB" sz="3200" b="1" dirty="0"/>
          </a:p>
        </p:txBody>
      </p:sp>
      <p:sp>
        <p:nvSpPr>
          <p:cNvPr id="1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1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 smtClean="0"/>
              <a:t>The antenna was designed using CST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The simulations of the element were confirmed using HFSS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The </a:t>
            </a:r>
            <a:r>
              <a:rPr lang="en-GB" sz="2800" dirty="0" err="1" smtClean="0"/>
              <a:t>MoM</a:t>
            </a:r>
            <a:r>
              <a:rPr lang="en-GB" sz="2800" dirty="0" smtClean="0"/>
              <a:t>/MBF specialized code (UCL/UCAM) was used to verify the behaviour at array level (SKA stations)</a:t>
            </a:r>
            <a:endParaRPr lang="en-GB" sz="1400" dirty="0"/>
          </a:p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Mutual coupling analysis (averages out for random configurations)</a:t>
            </a:r>
          </a:p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Low order models for calibration</a:t>
            </a:r>
          </a:p>
          <a:p>
            <a:pPr lvl="1">
              <a:buFont typeface="Wingdings" pitchFamily="2" charset="2"/>
              <a:buChar char="Ø"/>
            </a:pPr>
            <a:endParaRPr lang="en-GB" sz="2400" dirty="0"/>
          </a:p>
          <a:p>
            <a:pPr lvl="1">
              <a:buFont typeface="Wingdings" pitchFamily="2" charset="2"/>
              <a:buChar char="Ø"/>
            </a:pPr>
            <a:endParaRPr lang="en-GB" sz="2400" dirty="0" smtClean="0"/>
          </a:p>
          <a:p>
            <a:pPr marL="457200" lvl="1" indent="0" algn="ctr">
              <a:buNone/>
            </a:pPr>
            <a:endParaRPr lang="en-GB" sz="2400" dirty="0" smtClean="0"/>
          </a:p>
          <a:p>
            <a:pPr marL="457200" lvl="1" indent="0" algn="ctr">
              <a:buNone/>
            </a:pPr>
            <a:r>
              <a:rPr lang="en-GB" sz="2400" b="1" u="sng" dirty="0" smtClean="0"/>
              <a:t>Objective</a:t>
            </a:r>
            <a:r>
              <a:rPr lang="en-GB" sz="2400" dirty="0" smtClean="0"/>
              <a:t> of the measurement campaign with single elements and the AAVS0 array: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Confirm that these simulations are correct. We design the SKA with simulations!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en-GB" sz="2400" dirty="0" smtClean="0"/>
          </a:p>
        </p:txBody>
      </p:sp>
      <p:sp>
        <p:nvSpPr>
          <p:cNvPr id="7" name="Right Brace 6"/>
          <p:cNvSpPr/>
          <p:nvPr/>
        </p:nvSpPr>
        <p:spPr>
          <a:xfrm rot="5400000">
            <a:off x="4105289" y="44872"/>
            <a:ext cx="792088" cy="8280920"/>
          </a:xfrm>
          <a:prstGeom prst="rightBrac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2" descr="C:\Users\Eloy\Desktop\uc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348927" cy="106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67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40309"/>
            <a:ext cx="6480175" cy="485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300" y="-225"/>
            <a:ext cx="9324828" cy="404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/>
              <a:t>EM characterization of SKA arrays</a:t>
            </a:r>
            <a:endParaRPr lang="en-GB" sz="3200" b="1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576064"/>
            <a:ext cx="8748464" cy="836712"/>
          </a:xfrm>
        </p:spPr>
        <p:txBody>
          <a:bodyPr>
            <a:normAutofit/>
          </a:bodyPr>
          <a:lstStyle/>
          <a:p>
            <a:pPr lvl="1"/>
            <a:r>
              <a:rPr lang="en-GB" sz="2000" dirty="0" smtClean="0"/>
              <a:t>Mutual coupling effects randomize out in quasi-random configurations.**</a:t>
            </a:r>
            <a:endParaRPr lang="en-GB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67544" y="6237312"/>
            <a:ext cx="87831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*</a:t>
            </a:r>
            <a:r>
              <a:rPr lang="en-GB" i="1" dirty="0"/>
              <a:t>Gonzalez-</a:t>
            </a:r>
            <a:r>
              <a:rPr lang="en-GB" i="1" dirty="0" err="1"/>
              <a:t>Ovejero</a:t>
            </a:r>
            <a:r>
              <a:rPr lang="en-GB" dirty="0"/>
              <a:t>, D., </a:t>
            </a:r>
            <a:r>
              <a:rPr lang="en-GB" i="1" dirty="0"/>
              <a:t>De </a:t>
            </a:r>
            <a:r>
              <a:rPr lang="en-GB" i="1" dirty="0" err="1"/>
              <a:t>Lera</a:t>
            </a:r>
            <a:r>
              <a:rPr lang="en-GB" i="1" dirty="0"/>
              <a:t> </a:t>
            </a:r>
            <a:r>
              <a:rPr lang="en-GB" i="1" dirty="0" err="1"/>
              <a:t>Acedo</a:t>
            </a:r>
            <a:r>
              <a:rPr lang="en-GB" dirty="0"/>
              <a:t>, E., </a:t>
            </a:r>
            <a:r>
              <a:rPr lang="en-GB" i="1" dirty="0" err="1"/>
              <a:t>Razavi-Ghods</a:t>
            </a:r>
            <a:r>
              <a:rPr lang="en-GB" dirty="0"/>
              <a:t>, N., </a:t>
            </a:r>
            <a:r>
              <a:rPr lang="en-GB" dirty="0" smtClean="0"/>
              <a:t>and </a:t>
            </a:r>
            <a:r>
              <a:rPr lang="en-GB" i="1" dirty="0" err="1"/>
              <a:t>Craeye</a:t>
            </a:r>
            <a:r>
              <a:rPr lang="en-GB" dirty="0"/>
              <a:t>, C. (</a:t>
            </a:r>
            <a:r>
              <a:rPr lang="en-GB" dirty="0" smtClean="0"/>
              <a:t>2009)</a:t>
            </a:r>
            <a:endParaRPr lang="en-GB" dirty="0"/>
          </a:p>
          <a:p>
            <a:r>
              <a:rPr lang="en-GB" dirty="0" smtClean="0"/>
              <a:t>*</a:t>
            </a:r>
            <a:r>
              <a:rPr lang="en-GB" i="1" dirty="0" smtClean="0"/>
              <a:t>Gonzalez-</a:t>
            </a:r>
            <a:r>
              <a:rPr lang="en-GB" i="1" dirty="0" err="1" smtClean="0"/>
              <a:t>Ovejero</a:t>
            </a:r>
            <a:r>
              <a:rPr lang="en-GB" dirty="0" smtClean="0"/>
              <a:t>, D</a:t>
            </a:r>
            <a:r>
              <a:rPr lang="en-GB" dirty="0"/>
              <a:t>., </a:t>
            </a:r>
            <a:r>
              <a:rPr lang="en-GB" i="1" dirty="0"/>
              <a:t>D</a:t>
            </a:r>
            <a:r>
              <a:rPr lang="en-GB" i="1" dirty="0" smtClean="0"/>
              <a:t>e </a:t>
            </a:r>
            <a:r>
              <a:rPr lang="en-GB" i="1" dirty="0" err="1" smtClean="0"/>
              <a:t>Lera</a:t>
            </a:r>
            <a:r>
              <a:rPr lang="en-GB" i="1" dirty="0" smtClean="0"/>
              <a:t> </a:t>
            </a:r>
            <a:r>
              <a:rPr lang="en-GB" i="1" dirty="0" err="1" smtClean="0"/>
              <a:t>Acedo</a:t>
            </a:r>
            <a:r>
              <a:rPr lang="en-GB" dirty="0" smtClean="0"/>
              <a:t>, E., </a:t>
            </a:r>
            <a:r>
              <a:rPr lang="en-GB" i="1" dirty="0" err="1" smtClean="0"/>
              <a:t>Razavi-Ghods</a:t>
            </a:r>
            <a:r>
              <a:rPr lang="en-GB" dirty="0" smtClean="0"/>
              <a:t>, N., </a:t>
            </a:r>
            <a:r>
              <a:rPr lang="en-GB" i="1" dirty="0" smtClean="0"/>
              <a:t>Garcia</a:t>
            </a:r>
            <a:r>
              <a:rPr lang="en-GB" dirty="0" smtClean="0"/>
              <a:t>, E., and </a:t>
            </a:r>
            <a:r>
              <a:rPr lang="en-GB" i="1" dirty="0" err="1" smtClean="0"/>
              <a:t>Craeye</a:t>
            </a:r>
            <a:r>
              <a:rPr lang="en-GB" dirty="0" smtClean="0"/>
              <a:t>, C. </a:t>
            </a:r>
            <a:r>
              <a:rPr lang="en-GB" dirty="0"/>
              <a:t>(</a:t>
            </a:r>
            <a:r>
              <a:rPr lang="en-GB" dirty="0" smtClean="0"/>
              <a:t>2011)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05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-300" y="-225"/>
            <a:ext cx="9324828" cy="404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/>
              <a:t>EM characterization of SKA arrays</a:t>
            </a:r>
            <a:endParaRPr lang="en-GB" sz="3200" b="1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576064"/>
            <a:ext cx="8748464" cy="836712"/>
          </a:xfrm>
        </p:spPr>
        <p:txBody>
          <a:bodyPr>
            <a:normAutofit/>
          </a:bodyPr>
          <a:lstStyle/>
          <a:p>
            <a:pPr lvl="1"/>
            <a:r>
              <a:rPr lang="en-GB" sz="2000" dirty="0" smtClean="0"/>
              <a:t>Accurate EM simulations can be useful for the telescope calibration.**</a:t>
            </a:r>
            <a:endParaRPr lang="en-GB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44875" y="6237312"/>
            <a:ext cx="8664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*De </a:t>
            </a:r>
            <a:r>
              <a:rPr lang="en-GB" i="1" dirty="0" err="1"/>
              <a:t>Lera</a:t>
            </a:r>
            <a:r>
              <a:rPr lang="en-GB" i="1" dirty="0"/>
              <a:t> </a:t>
            </a:r>
            <a:r>
              <a:rPr lang="en-GB" i="1" dirty="0" err="1"/>
              <a:t>Acedo</a:t>
            </a:r>
            <a:r>
              <a:rPr lang="en-GB" dirty="0"/>
              <a:t>, E</a:t>
            </a:r>
            <a:r>
              <a:rPr lang="en-GB" dirty="0" smtClean="0"/>
              <a:t>., </a:t>
            </a:r>
            <a:r>
              <a:rPr lang="en-GB" i="1" dirty="0" err="1"/>
              <a:t>Razavi-Ghods</a:t>
            </a:r>
            <a:r>
              <a:rPr lang="en-GB" dirty="0"/>
              <a:t>, </a:t>
            </a:r>
            <a:r>
              <a:rPr lang="en-GB" dirty="0" smtClean="0"/>
              <a:t>N., </a:t>
            </a:r>
            <a:r>
              <a:rPr lang="en-GB" i="1" dirty="0"/>
              <a:t>Gonzalez-</a:t>
            </a:r>
            <a:r>
              <a:rPr lang="en-GB" i="1" dirty="0" err="1"/>
              <a:t>Ovejero</a:t>
            </a:r>
            <a:r>
              <a:rPr lang="en-GB" dirty="0"/>
              <a:t>, D</a:t>
            </a:r>
            <a:r>
              <a:rPr lang="en-GB" dirty="0" smtClean="0"/>
              <a:t>., </a:t>
            </a:r>
            <a:r>
              <a:rPr lang="en-GB" i="1" dirty="0" err="1" smtClean="0"/>
              <a:t>Sarkis</a:t>
            </a:r>
            <a:r>
              <a:rPr lang="en-GB" dirty="0" smtClean="0"/>
              <a:t>, R., and </a:t>
            </a:r>
            <a:r>
              <a:rPr lang="en-GB" i="1" dirty="0" err="1" smtClean="0"/>
              <a:t>Craeye</a:t>
            </a:r>
            <a:r>
              <a:rPr lang="en-GB" dirty="0" smtClean="0"/>
              <a:t>, C. (2011)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403649" y="6516052"/>
            <a:ext cx="79208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**</a:t>
            </a:r>
            <a:r>
              <a:rPr lang="en-GB" i="1" dirty="0" err="1"/>
              <a:t>Craeye</a:t>
            </a:r>
            <a:r>
              <a:rPr lang="en-GB" dirty="0"/>
              <a:t>, C., </a:t>
            </a:r>
            <a:r>
              <a:rPr lang="en-GB" i="1" dirty="0"/>
              <a:t>Gonzalez-</a:t>
            </a:r>
            <a:r>
              <a:rPr lang="en-GB" i="1" dirty="0" err="1"/>
              <a:t>Ovejero</a:t>
            </a:r>
            <a:r>
              <a:rPr lang="en-GB" dirty="0"/>
              <a:t>, D., </a:t>
            </a:r>
            <a:r>
              <a:rPr lang="en-GB" i="1" dirty="0" err="1"/>
              <a:t>Razavi-Ghods</a:t>
            </a:r>
            <a:r>
              <a:rPr lang="en-GB" dirty="0"/>
              <a:t>, N., and </a:t>
            </a:r>
            <a:r>
              <a:rPr lang="en-GB" i="1" dirty="0"/>
              <a:t>de </a:t>
            </a:r>
            <a:r>
              <a:rPr lang="en-GB" i="1" dirty="0" err="1"/>
              <a:t>Lera</a:t>
            </a:r>
            <a:r>
              <a:rPr lang="en-GB" i="1" dirty="0"/>
              <a:t> </a:t>
            </a:r>
            <a:r>
              <a:rPr lang="en-GB" i="1" dirty="0" err="1"/>
              <a:t>Acedo</a:t>
            </a:r>
            <a:r>
              <a:rPr lang="en-GB" dirty="0"/>
              <a:t>, E. (2012)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15519"/>
            <a:ext cx="5389215" cy="1850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486" y="1196752"/>
            <a:ext cx="2551228" cy="1806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789" y="3084934"/>
            <a:ext cx="4210676" cy="315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53" y="3668489"/>
            <a:ext cx="2064104" cy="206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9969" y="414908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/>
              <a:t>+</a:t>
            </a:r>
            <a:endParaRPr lang="en-GB" dirty="0"/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205" y="3092584"/>
            <a:ext cx="1923216" cy="143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489" y="4581288"/>
            <a:ext cx="1923428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16681" y="4511045"/>
            <a:ext cx="57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accent6"/>
                </a:solidFill>
              </a:rPr>
              <a:t>Q=3</a:t>
            </a:r>
            <a:endParaRPr lang="fr-BE" b="1" dirty="0">
              <a:solidFill>
                <a:schemeClr val="accent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66593" y="414908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=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701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-300" y="-225"/>
            <a:ext cx="9324828" cy="404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/>
              <a:t>EM characterization of SKA arrays</a:t>
            </a:r>
            <a:endParaRPr lang="en-GB" sz="3200" b="1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576064"/>
            <a:ext cx="8748464" cy="836712"/>
          </a:xfrm>
        </p:spPr>
        <p:txBody>
          <a:bodyPr>
            <a:normAutofit/>
          </a:bodyPr>
          <a:lstStyle/>
          <a:p>
            <a:pPr lvl="1"/>
            <a:r>
              <a:rPr lang="en-GB" sz="2000" dirty="0" smtClean="0"/>
              <a:t>The method has been tested before.*</a:t>
            </a:r>
            <a:endParaRPr lang="en-GB" sz="12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544875" y="6516052"/>
            <a:ext cx="878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*</a:t>
            </a:r>
            <a:r>
              <a:rPr lang="en-GB" i="1" dirty="0" err="1" smtClean="0"/>
              <a:t>Raucy</a:t>
            </a:r>
            <a:r>
              <a:rPr lang="en-GB" i="1" dirty="0" smtClean="0"/>
              <a:t>, </a:t>
            </a:r>
            <a:r>
              <a:rPr lang="en-GB" dirty="0" smtClean="0"/>
              <a:t>C., </a:t>
            </a:r>
            <a:r>
              <a:rPr lang="en-GB" i="1" dirty="0" smtClean="0"/>
              <a:t>De </a:t>
            </a:r>
            <a:r>
              <a:rPr lang="en-GB" i="1" dirty="0" err="1"/>
              <a:t>Lera</a:t>
            </a:r>
            <a:r>
              <a:rPr lang="en-GB" i="1" dirty="0"/>
              <a:t> </a:t>
            </a:r>
            <a:r>
              <a:rPr lang="en-GB" i="1" dirty="0" err="1"/>
              <a:t>Acedo</a:t>
            </a:r>
            <a:r>
              <a:rPr lang="en-GB" dirty="0"/>
              <a:t>, E</a:t>
            </a:r>
            <a:r>
              <a:rPr lang="en-GB" dirty="0" smtClean="0"/>
              <a:t>., </a:t>
            </a:r>
            <a:r>
              <a:rPr lang="en-GB" i="1" dirty="0" err="1" smtClean="0"/>
              <a:t>Craeye</a:t>
            </a:r>
            <a:r>
              <a:rPr lang="en-GB" dirty="0" smtClean="0"/>
              <a:t>, C., </a:t>
            </a:r>
            <a:r>
              <a:rPr lang="en-GB" i="1" dirty="0" smtClean="0"/>
              <a:t>Gonzalez-</a:t>
            </a:r>
            <a:r>
              <a:rPr lang="en-GB" i="1" dirty="0" err="1" smtClean="0"/>
              <a:t>Ovejero</a:t>
            </a:r>
            <a:r>
              <a:rPr lang="en-GB" i="1" dirty="0" smtClean="0"/>
              <a:t>, </a:t>
            </a:r>
            <a:r>
              <a:rPr lang="en-GB" dirty="0" smtClean="0"/>
              <a:t>D., and </a:t>
            </a:r>
            <a:r>
              <a:rPr lang="en-GB" i="1" dirty="0" err="1"/>
              <a:t>Razavi-Ghods</a:t>
            </a:r>
            <a:r>
              <a:rPr lang="en-GB" dirty="0"/>
              <a:t>, </a:t>
            </a:r>
            <a:r>
              <a:rPr lang="en-GB" dirty="0" smtClean="0"/>
              <a:t>N. (2012)</a:t>
            </a:r>
            <a:endParaRPr lang="en-GB" dirty="0"/>
          </a:p>
        </p:txBody>
      </p:sp>
      <p:pic>
        <p:nvPicPr>
          <p:cNvPr id="14" name="Image 6" descr="array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527" y="1049858"/>
            <a:ext cx="4433473" cy="3027214"/>
          </a:xfrm>
          <a:prstGeom prst="rect">
            <a:avLst/>
          </a:prstGeom>
        </p:spPr>
      </p:pic>
      <p:pic>
        <p:nvPicPr>
          <p:cNvPr id="15" name="Image 7" descr="mesh_singleUP.ep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938477"/>
            <a:ext cx="2664296" cy="2418515"/>
          </a:xfrm>
          <a:prstGeom prst="rect">
            <a:avLst/>
          </a:prstGeom>
        </p:spPr>
      </p:pic>
      <p:pic>
        <p:nvPicPr>
          <p:cNvPr id="16" name="Image 5" descr="2011-05-27 15.01.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4239090"/>
            <a:ext cx="2376264" cy="1782198"/>
          </a:xfrm>
          <a:prstGeom prst="rect">
            <a:avLst/>
          </a:prstGeom>
        </p:spPr>
      </p:pic>
      <p:pic>
        <p:nvPicPr>
          <p:cNvPr id="17" name="Image 7" descr="S(2,1)r.eps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3501008"/>
            <a:ext cx="3261343" cy="2520280"/>
          </a:xfrm>
          <a:prstGeom prst="rect">
            <a:avLst/>
          </a:prstGeom>
        </p:spPr>
      </p:pic>
      <p:sp>
        <p:nvSpPr>
          <p:cNvPr id="18" name="ZoneTexte 14"/>
          <p:cNvSpPr txBox="1"/>
          <p:nvPr/>
        </p:nvSpPr>
        <p:spPr>
          <a:xfrm>
            <a:off x="6948480" y="3501008"/>
            <a:ext cx="1511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fr-BE" sz="1200" dirty="0" smtClean="0">
                <a:solidFill>
                  <a:srgbClr val="0000FF"/>
                </a:solidFill>
                <a:sym typeface="Wingdings" pitchFamily="2" charset="2"/>
              </a:rPr>
              <a:t></a:t>
            </a:r>
            <a:r>
              <a:rPr lang="fr-BE" sz="1200" dirty="0" err="1" smtClean="0">
                <a:solidFill>
                  <a:srgbClr val="0000FF"/>
                </a:solidFill>
              </a:rPr>
              <a:t>Measurements</a:t>
            </a:r>
            <a:endParaRPr lang="fr-BE" sz="1200" dirty="0" smtClean="0">
              <a:solidFill>
                <a:srgbClr val="0000FF"/>
              </a:solidFill>
            </a:endParaRPr>
          </a:p>
          <a:p>
            <a:r>
              <a:rPr lang="fr-BE" sz="1200" dirty="0" smtClean="0">
                <a:solidFill>
                  <a:srgbClr val="FF0000"/>
                </a:solidFill>
                <a:sym typeface="Wingdings" pitchFamily="2" charset="2"/>
              </a:rPr>
              <a:t>Simulations </a:t>
            </a:r>
            <a:r>
              <a:rPr lang="fr-BE" sz="1200" dirty="0" err="1" smtClean="0">
                <a:solidFill>
                  <a:srgbClr val="FF0000"/>
                </a:solidFill>
                <a:sym typeface="Wingdings" pitchFamily="2" charset="2"/>
              </a:rPr>
              <a:t>MoM</a:t>
            </a:r>
            <a:endParaRPr lang="fr-BE" sz="1200" dirty="0" smtClean="0">
              <a:solidFill>
                <a:srgbClr val="FF0000"/>
              </a:solidFill>
              <a:sym typeface="Wingdings" pitchFamily="2" charset="2"/>
            </a:endParaRPr>
          </a:p>
          <a:p>
            <a:r>
              <a:rPr lang="fr-BE" sz="1200" dirty="0" smtClean="0">
                <a:sym typeface="Wingdings" pitchFamily="2" charset="2"/>
              </a:rPr>
              <a:t>Simulations MBF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409158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-300" y="215799"/>
            <a:ext cx="9324828" cy="404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b="1" dirty="0" smtClean="0"/>
              <a:t>EM characterization of SKA arrays:</a:t>
            </a:r>
          </a:p>
          <a:p>
            <a:pPr algn="l"/>
            <a:r>
              <a:rPr lang="en-GB" sz="3200" b="1" dirty="0"/>
              <a:t>Antenna </a:t>
            </a:r>
            <a:r>
              <a:rPr lang="en-GB" sz="3200" b="1" dirty="0" smtClean="0"/>
              <a:t>model </a:t>
            </a:r>
            <a:r>
              <a:rPr lang="en-GB" sz="3200" b="1" dirty="0"/>
              <a:t>in simulations</a:t>
            </a:r>
          </a:p>
        </p:txBody>
      </p:sp>
      <p:pic>
        <p:nvPicPr>
          <p:cNvPr id="9" name="Picture 2" descr="C:\Users\Eloy de Lera Acedo\Desktop\Desktop 22 02 12\fullSKALA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268760"/>
            <a:ext cx="3600401" cy="4839248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68760"/>
            <a:ext cx="3024333" cy="4752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7457" y="1268760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CST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668344" y="126876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MoM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580112" y="4509120"/>
            <a:ext cx="86409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220072" y="5363924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spine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98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Design and Simulations</a:t>
            </a:r>
            <a:endParaRPr lang="en-GB" sz="3200" b="1" dirty="0"/>
          </a:p>
        </p:txBody>
      </p:sp>
      <p:sp>
        <p:nvSpPr>
          <p:cNvPr id="1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1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Important for a </a:t>
            </a:r>
            <a:r>
              <a:rPr lang="en-GB" sz="2400" b="1" dirty="0" smtClean="0"/>
              <a:t>SKA antenna element </a:t>
            </a:r>
            <a:r>
              <a:rPr lang="en-GB" sz="2400" dirty="0" smtClean="0"/>
              <a:t>(embedded in a station)</a:t>
            </a:r>
          </a:p>
        </p:txBody>
      </p:sp>
      <p:grpSp>
        <p:nvGrpSpPr>
          <p:cNvPr id="294" name="Group 293"/>
          <p:cNvGrpSpPr/>
          <p:nvPr/>
        </p:nvGrpSpPr>
        <p:grpSpPr>
          <a:xfrm>
            <a:off x="146870" y="1368675"/>
            <a:ext cx="8745610" cy="5121464"/>
            <a:chOff x="146870" y="1368675"/>
            <a:chExt cx="8745610" cy="5121464"/>
          </a:xfrm>
        </p:grpSpPr>
        <p:sp>
          <p:nvSpPr>
            <p:cNvPr id="2" name="TextBox 1"/>
            <p:cNvSpPr txBox="1"/>
            <p:nvPr/>
          </p:nvSpPr>
          <p:spPr>
            <a:xfrm>
              <a:off x="328490" y="2564904"/>
              <a:ext cx="1476623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 err="1" smtClean="0"/>
                <a:t>Calibratability</a:t>
              </a:r>
              <a:endParaRPr lang="en-GB" dirty="0" smtClean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7574" y="3458841"/>
              <a:ext cx="1138453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Sensitivity</a:t>
              </a:r>
              <a:endParaRPr lang="en-GB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46299" y="1425882"/>
              <a:ext cx="1855316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Effective aperture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37438" y="1990581"/>
              <a:ext cx="1916484" cy="6463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Noise </a:t>
              </a:r>
            </a:p>
            <a:p>
              <a:pPr algn="ctr"/>
              <a:r>
                <a:rPr lang="en-GB" dirty="0" smtClean="0"/>
                <a:t>(sky, ground, LNA)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28037" y="1368675"/>
              <a:ext cx="872355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Pattern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89798" y="2132856"/>
              <a:ext cx="1226618" cy="64633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 smtClean="0"/>
                <a:t>Antenna </a:t>
              </a:r>
            </a:p>
            <a:p>
              <a:pPr algn="ctr"/>
              <a:r>
                <a:rPr lang="en-GB" dirty="0" smtClean="0"/>
                <a:t>impedance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18272" y="3203684"/>
              <a:ext cx="1772152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LNA noise &amp; gain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23359" y="3995772"/>
              <a:ext cx="2297113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LNA intermodulation 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6870" y="4402020"/>
              <a:ext cx="1832842" cy="92333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Cost (including deployment and durability)</a:t>
              </a:r>
              <a:endParaRPr lang="en-GB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346299" y="2780928"/>
              <a:ext cx="1866152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GB" dirty="0" smtClean="0"/>
                <a:t>Cross-polarization</a:t>
              </a:r>
              <a:endParaRPr lang="en-GB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289663" y="4149080"/>
              <a:ext cx="1993687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dirty="0" smtClean="0"/>
                <a:t>Element’s footprint</a:t>
              </a:r>
              <a:endParaRPr lang="en-GB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660232" y="5805264"/>
              <a:ext cx="2002151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GB" dirty="0" smtClean="0"/>
                <a:t>Material properties</a:t>
              </a:r>
              <a:endParaRPr lang="en-GB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861316" y="5662989"/>
              <a:ext cx="2934820" cy="6463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dirty="0" smtClean="0"/>
                <a:t>Materials, </a:t>
              </a:r>
              <a:r>
                <a:rPr lang="en-GB" u="sng" dirty="0" smtClean="0"/>
                <a:t>construction</a:t>
              </a:r>
              <a:r>
                <a:rPr lang="en-GB" dirty="0" smtClean="0"/>
                <a:t>, </a:t>
              </a:r>
              <a:r>
                <a:rPr lang="en-GB" u="sng" dirty="0" smtClean="0"/>
                <a:t>assembly</a:t>
              </a:r>
              <a:r>
                <a:rPr lang="en-GB" dirty="0" smtClean="0"/>
                <a:t>, </a:t>
              </a:r>
              <a:r>
                <a:rPr lang="en-GB" u="sng" dirty="0" smtClean="0"/>
                <a:t>maintenance</a:t>
              </a:r>
              <a:r>
                <a:rPr lang="en-GB" dirty="0" smtClean="0"/>
                <a:t>, etc.</a:t>
              </a:r>
              <a:endParaRPr lang="en-GB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193028" y="4931876"/>
              <a:ext cx="2171060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dirty="0" smtClean="0"/>
                <a:t>Power consumption</a:t>
              </a:r>
              <a:endParaRPr lang="en-GB" dirty="0"/>
            </a:p>
          </p:txBody>
        </p:sp>
        <p:cxnSp>
          <p:nvCxnSpPr>
            <p:cNvPr id="54" name="Straight Connector 53"/>
            <p:cNvCxnSpPr>
              <a:stCxn id="8" idx="3"/>
              <a:endCxn id="9" idx="1"/>
            </p:cNvCxnSpPr>
            <p:nvPr/>
          </p:nvCxnSpPr>
          <p:spPr>
            <a:xfrm flipV="1">
              <a:off x="1636027" y="1610548"/>
              <a:ext cx="1710272" cy="2032959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8" idx="3"/>
              <a:endCxn id="10" idx="1"/>
            </p:cNvCxnSpPr>
            <p:nvPr/>
          </p:nvCxnSpPr>
          <p:spPr>
            <a:xfrm flipV="1">
              <a:off x="1636027" y="2313747"/>
              <a:ext cx="1701411" cy="132976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9" idx="3"/>
              <a:endCxn id="11" idx="1"/>
            </p:cNvCxnSpPr>
            <p:nvPr/>
          </p:nvCxnSpPr>
          <p:spPr>
            <a:xfrm flipV="1">
              <a:off x="5201615" y="1553341"/>
              <a:ext cx="2026422" cy="57207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9" idx="3"/>
              <a:endCxn id="12" idx="1"/>
            </p:cNvCxnSpPr>
            <p:nvPr/>
          </p:nvCxnSpPr>
          <p:spPr>
            <a:xfrm>
              <a:off x="5201615" y="1610548"/>
              <a:ext cx="1888183" cy="84547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10" idx="3"/>
              <a:endCxn id="11" idx="1"/>
            </p:cNvCxnSpPr>
            <p:nvPr/>
          </p:nvCxnSpPr>
          <p:spPr>
            <a:xfrm flipV="1">
              <a:off x="5253922" y="1553341"/>
              <a:ext cx="1974115" cy="760406"/>
            </a:xfrm>
            <a:prstGeom prst="line">
              <a:avLst/>
            </a:prstGeom>
            <a:ln w="38100">
              <a:solidFill>
                <a:srgbClr val="5DAF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10" idx="3"/>
              <a:endCxn id="12" idx="1"/>
            </p:cNvCxnSpPr>
            <p:nvPr/>
          </p:nvCxnSpPr>
          <p:spPr>
            <a:xfrm>
              <a:off x="5253922" y="2313747"/>
              <a:ext cx="1835876" cy="142275"/>
            </a:xfrm>
            <a:prstGeom prst="line">
              <a:avLst/>
            </a:prstGeom>
            <a:ln w="38100">
              <a:solidFill>
                <a:srgbClr val="5DAF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10" idx="3"/>
              <a:endCxn id="14" idx="1"/>
            </p:cNvCxnSpPr>
            <p:nvPr/>
          </p:nvCxnSpPr>
          <p:spPr>
            <a:xfrm>
              <a:off x="5253922" y="2313747"/>
              <a:ext cx="1564350" cy="1074603"/>
            </a:xfrm>
            <a:prstGeom prst="line">
              <a:avLst/>
            </a:prstGeom>
            <a:ln w="38100">
              <a:solidFill>
                <a:srgbClr val="5DAF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2" idx="3"/>
              <a:endCxn id="9" idx="1"/>
            </p:cNvCxnSpPr>
            <p:nvPr/>
          </p:nvCxnSpPr>
          <p:spPr>
            <a:xfrm flipV="1">
              <a:off x="1805113" y="1610548"/>
              <a:ext cx="1541186" cy="1139022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2" idx="3"/>
              <a:endCxn id="10" idx="1"/>
            </p:cNvCxnSpPr>
            <p:nvPr/>
          </p:nvCxnSpPr>
          <p:spPr>
            <a:xfrm flipV="1">
              <a:off x="1805113" y="2313747"/>
              <a:ext cx="1532325" cy="435823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2" idx="3"/>
              <a:endCxn id="4" idx="1"/>
            </p:cNvCxnSpPr>
            <p:nvPr/>
          </p:nvCxnSpPr>
          <p:spPr>
            <a:xfrm>
              <a:off x="1805113" y="2749570"/>
              <a:ext cx="1541186" cy="216024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4" idx="3"/>
              <a:endCxn id="11" idx="1"/>
            </p:cNvCxnSpPr>
            <p:nvPr/>
          </p:nvCxnSpPr>
          <p:spPr>
            <a:xfrm flipV="1">
              <a:off x="5212451" y="1553341"/>
              <a:ext cx="2015586" cy="14122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6" idx="3"/>
              <a:endCxn id="26" idx="1"/>
            </p:cNvCxnSpPr>
            <p:nvPr/>
          </p:nvCxnSpPr>
          <p:spPr>
            <a:xfrm>
              <a:off x="1979712" y="4863685"/>
              <a:ext cx="1213316" cy="252857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stCxn id="16" idx="3"/>
              <a:endCxn id="24" idx="1"/>
            </p:cNvCxnSpPr>
            <p:nvPr/>
          </p:nvCxnSpPr>
          <p:spPr>
            <a:xfrm>
              <a:off x="1979712" y="4863685"/>
              <a:ext cx="881604" cy="1122470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2483768" y="1390345"/>
              <a:ext cx="33850" cy="5099794"/>
            </a:xfrm>
            <a:prstGeom prst="line">
              <a:avLst/>
            </a:prstGeom>
            <a:ln w="28575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24" idx="3"/>
              <a:endCxn id="21" idx="1"/>
            </p:cNvCxnSpPr>
            <p:nvPr/>
          </p:nvCxnSpPr>
          <p:spPr>
            <a:xfrm>
              <a:off x="5796136" y="5986155"/>
              <a:ext cx="864096" cy="3775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>
              <a:stCxn id="26" idx="3"/>
              <a:endCxn id="206" idx="1"/>
            </p:cNvCxnSpPr>
            <p:nvPr/>
          </p:nvCxnSpPr>
          <p:spPr>
            <a:xfrm flipV="1">
              <a:off x="5364088" y="5044534"/>
              <a:ext cx="1040797" cy="72008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TextBox 205"/>
            <p:cNvSpPr txBox="1"/>
            <p:nvPr/>
          </p:nvSpPr>
          <p:spPr>
            <a:xfrm>
              <a:off x="6404885" y="4859868"/>
              <a:ext cx="2487595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LNA power consumption </a:t>
              </a:r>
              <a:endParaRPr lang="en-GB" dirty="0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3093682" y="3419708"/>
              <a:ext cx="2464264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GB" dirty="0" smtClean="0"/>
                <a:t>Linearity, stability, ripple</a:t>
              </a:r>
              <a:endParaRPr lang="en-GB" dirty="0"/>
            </a:p>
          </p:txBody>
        </p:sp>
        <p:cxnSp>
          <p:nvCxnSpPr>
            <p:cNvPr id="213" name="Straight Connector 212"/>
            <p:cNvCxnSpPr>
              <a:stCxn id="2" idx="3"/>
              <a:endCxn id="212" idx="1"/>
            </p:cNvCxnSpPr>
            <p:nvPr/>
          </p:nvCxnSpPr>
          <p:spPr>
            <a:xfrm>
              <a:off x="1805113" y="2749570"/>
              <a:ext cx="1288569" cy="854804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>
              <a:stCxn id="212" idx="3"/>
              <a:endCxn id="15" idx="1"/>
            </p:cNvCxnSpPr>
            <p:nvPr/>
          </p:nvCxnSpPr>
          <p:spPr>
            <a:xfrm>
              <a:off x="5557946" y="3604374"/>
              <a:ext cx="965413" cy="576064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>
              <a:stCxn id="212" idx="3"/>
              <a:endCxn id="14" idx="1"/>
            </p:cNvCxnSpPr>
            <p:nvPr/>
          </p:nvCxnSpPr>
          <p:spPr>
            <a:xfrm flipV="1">
              <a:off x="5557946" y="3388350"/>
              <a:ext cx="1260326" cy="216024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>
              <a:stCxn id="212" idx="3"/>
              <a:endCxn id="12" idx="1"/>
            </p:cNvCxnSpPr>
            <p:nvPr/>
          </p:nvCxnSpPr>
          <p:spPr>
            <a:xfrm flipV="1">
              <a:off x="5557946" y="2456022"/>
              <a:ext cx="1531852" cy="1148352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>
              <a:stCxn id="212" idx="3"/>
              <a:endCxn id="11" idx="1"/>
            </p:cNvCxnSpPr>
            <p:nvPr/>
          </p:nvCxnSpPr>
          <p:spPr>
            <a:xfrm flipV="1">
              <a:off x="5557946" y="1553341"/>
              <a:ext cx="1670091" cy="2051033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>
              <a:stCxn id="16" idx="0"/>
              <a:endCxn id="8" idx="2"/>
            </p:cNvCxnSpPr>
            <p:nvPr/>
          </p:nvCxnSpPr>
          <p:spPr>
            <a:xfrm flipV="1">
              <a:off x="1063291" y="3828173"/>
              <a:ext cx="3510" cy="573847"/>
            </a:xfrm>
            <a:prstGeom prst="line">
              <a:avLst/>
            </a:prstGeom>
            <a:ln w="76200">
              <a:solidFill>
                <a:srgbClr val="FF0000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>
              <a:stCxn id="2" idx="3"/>
              <a:endCxn id="6" idx="1"/>
            </p:cNvCxnSpPr>
            <p:nvPr/>
          </p:nvCxnSpPr>
          <p:spPr>
            <a:xfrm>
              <a:off x="1805113" y="2749570"/>
              <a:ext cx="1484550" cy="1584176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/>
            <p:cNvCxnSpPr>
              <a:stCxn id="8" idx="3"/>
              <a:endCxn id="6" idx="1"/>
            </p:cNvCxnSpPr>
            <p:nvPr/>
          </p:nvCxnSpPr>
          <p:spPr>
            <a:xfrm>
              <a:off x="1636027" y="3643507"/>
              <a:ext cx="1653636" cy="690239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>
            <a:xfrm>
              <a:off x="6084168" y="1381448"/>
              <a:ext cx="33850" cy="5099794"/>
            </a:xfrm>
            <a:prstGeom prst="line">
              <a:avLst/>
            </a:prstGeom>
            <a:ln w="28575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982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Design and Simulations</a:t>
            </a:r>
            <a:endParaRPr lang="en-GB" sz="3200" b="1" dirty="0"/>
          </a:p>
        </p:txBody>
      </p:sp>
      <p:sp>
        <p:nvSpPr>
          <p:cNvPr id="1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1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/>
              <a:t>Sensitivity </a:t>
            </a:r>
            <a:r>
              <a:rPr lang="en-GB" sz="2400" dirty="0" smtClean="0"/>
              <a:t>(“Antenna </a:t>
            </a:r>
            <a:r>
              <a:rPr lang="en-GB" sz="2400" dirty="0"/>
              <a:t>Standardization </a:t>
            </a:r>
            <a:r>
              <a:rPr lang="en-GB" sz="2400" dirty="0" smtClean="0"/>
              <a:t>report”: </a:t>
            </a:r>
            <a:r>
              <a:rPr lang="en-GB" sz="2400" dirty="0" err="1" smtClean="0"/>
              <a:t>Shantanu</a:t>
            </a:r>
            <a:r>
              <a:rPr lang="en-GB" sz="2400" dirty="0" smtClean="0"/>
              <a:t> </a:t>
            </a:r>
            <a:r>
              <a:rPr lang="en-GB" sz="2400" dirty="0" err="1" smtClean="0"/>
              <a:t>Padhi</a:t>
            </a:r>
            <a:r>
              <a:rPr lang="en-GB" sz="2400" dirty="0" smtClean="0"/>
              <a:t>, </a:t>
            </a:r>
            <a:r>
              <a:rPr lang="en-GB" sz="2400" dirty="0" err="1" smtClean="0"/>
              <a:t>Ver</a:t>
            </a:r>
            <a:r>
              <a:rPr lang="en-GB" sz="2400" dirty="0"/>
              <a:t>: </a:t>
            </a:r>
            <a:r>
              <a:rPr lang="en-GB" sz="2400" dirty="0" smtClean="0"/>
              <a:t>2.0, 1 </a:t>
            </a:r>
            <a:r>
              <a:rPr lang="en-GB" sz="2400" dirty="0"/>
              <a:t>August </a:t>
            </a:r>
            <a:r>
              <a:rPr lang="en-GB" sz="2400" dirty="0" smtClean="0"/>
              <a:t>2012)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80" y="1700808"/>
            <a:ext cx="8290984" cy="481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6285678" y="4869160"/>
            <a:ext cx="360040" cy="288032"/>
          </a:xfrm>
          <a:prstGeom prst="ellipse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Arrow Connector 16"/>
          <p:cNvCxnSpPr>
            <a:stCxn id="3" idx="0"/>
            <a:endCxn id="18" idx="2"/>
          </p:cNvCxnSpPr>
          <p:nvPr/>
        </p:nvCxnSpPr>
        <p:spPr>
          <a:xfrm flipV="1">
            <a:off x="6465698" y="2317930"/>
            <a:ext cx="1510878" cy="2551230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925203" y="1671599"/>
            <a:ext cx="2102746" cy="646331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~1,300 m^2/K for 500,000 elements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494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</a:t>
            </a:r>
            <a:endParaRPr lang="en-GB" sz="3200" b="1" dirty="0"/>
          </a:p>
        </p:txBody>
      </p:sp>
      <p:sp>
        <p:nvSpPr>
          <p:cNvPr id="1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1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We can measure most of what we can simulate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2371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sz="2400" dirty="0" smtClean="0"/>
              <a:t>	*</a:t>
            </a:r>
            <a:r>
              <a:rPr lang="en-GB" sz="2400" dirty="0"/>
              <a:t>See more about future measurements in </a:t>
            </a:r>
            <a:r>
              <a:rPr lang="en-GB" sz="2400" dirty="0" err="1"/>
              <a:t>Nima’s</a:t>
            </a:r>
            <a:r>
              <a:rPr lang="en-GB" sz="2400" dirty="0"/>
              <a:t> </a:t>
            </a:r>
            <a:r>
              <a:rPr lang="en-GB" sz="2400" dirty="0" smtClean="0"/>
              <a:t>talk (test plan)</a:t>
            </a:r>
            <a:endParaRPr lang="en-GB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146870" y="1368675"/>
            <a:ext cx="8745610" cy="5121464"/>
            <a:chOff x="146870" y="1368675"/>
            <a:chExt cx="8745610" cy="5121464"/>
          </a:xfrm>
        </p:grpSpPr>
        <p:sp>
          <p:nvSpPr>
            <p:cNvPr id="8" name="TextBox 7"/>
            <p:cNvSpPr txBox="1"/>
            <p:nvPr/>
          </p:nvSpPr>
          <p:spPr>
            <a:xfrm>
              <a:off x="328490" y="2564904"/>
              <a:ext cx="1476623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 err="1" smtClean="0"/>
                <a:t>Calibratability</a:t>
              </a:r>
              <a:endParaRPr lang="en-GB" dirty="0" smtClean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7574" y="3458841"/>
              <a:ext cx="1138453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Sensitivity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46299" y="1425882"/>
              <a:ext cx="1855316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Effective aperture</a:t>
              </a: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37438" y="1990581"/>
              <a:ext cx="1916484" cy="6463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Noise </a:t>
              </a:r>
            </a:p>
            <a:p>
              <a:pPr algn="ctr"/>
              <a:r>
                <a:rPr lang="en-GB" dirty="0" smtClean="0"/>
                <a:t>(sky, ground, LNA)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28037" y="1368675"/>
              <a:ext cx="872355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Pattern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89798" y="2132856"/>
              <a:ext cx="1226618" cy="64633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 smtClean="0"/>
                <a:t>Antenna </a:t>
              </a:r>
            </a:p>
            <a:p>
              <a:pPr algn="ctr"/>
              <a:r>
                <a:rPr lang="en-GB" dirty="0" smtClean="0"/>
                <a:t>impedance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18272" y="3203684"/>
              <a:ext cx="1772152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LNA noise &amp; gain</a:t>
              </a:r>
              <a:endParaRPr lang="en-GB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23359" y="3995772"/>
              <a:ext cx="2297113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LNA intermodulation </a:t>
              </a:r>
              <a:endParaRPr lang="en-GB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6870" y="4402020"/>
              <a:ext cx="1832842" cy="92333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Cost (including deployment and durability)</a:t>
              </a:r>
              <a:endParaRPr lang="en-GB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346299" y="2780928"/>
              <a:ext cx="1866152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GB" dirty="0" smtClean="0"/>
                <a:t>Cross-polarization</a:t>
              </a:r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289663" y="4149080"/>
              <a:ext cx="1993687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dirty="0" smtClean="0"/>
                <a:t>Element’s footprint</a:t>
              </a:r>
              <a:endParaRPr lang="en-GB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660232" y="5805264"/>
              <a:ext cx="2002151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GB" dirty="0" smtClean="0"/>
                <a:t>Material properties</a:t>
              </a:r>
              <a:endParaRPr lang="en-GB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61316" y="5662989"/>
              <a:ext cx="2934820" cy="6463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dirty="0" smtClean="0"/>
                <a:t>Materials, </a:t>
              </a:r>
              <a:r>
                <a:rPr lang="en-GB" u="sng" dirty="0" smtClean="0"/>
                <a:t>construction</a:t>
              </a:r>
              <a:r>
                <a:rPr lang="en-GB" dirty="0" smtClean="0"/>
                <a:t>, </a:t>
              </a:r>
              <a:r>
                <a:rPr lang="en-GB" u="sng" dirty="0" smtClean="0"/>
                <a:t>assembly</a:t>
              </a:r>
              <a:r>
                <a:rPr lang="en-GB" dirty="0" smtClean="0"/>
                <a:t>, </a:t>
              </a:r>
              <a:r>
                <a:rPr lang="en-GB" u="sng" dirty="0" smtClean="0"/>
                <a:t>maintenance</a:t>
              </a:r>
              <a:r>
                <a:rPr lang="en-GB" dirty="0" smtClean="0"/>
                <a:t>, etc.</a:t>
              </a:r>
              <a:endParaRPr lang="en-GB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193028" y="4931876"/>
              <a:ext cx="2171060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dirty="0" smtClean="0"/>
                <a:t>Power consumption</a:t>
              </a:r>
              <a:endParaRPr lang="en-GB" dirty="0"/>
            </a:p>
          </p:txBody>
        </p:sp>
        <p:cxnSp>
          <p:nvCxnSpPr>
            <p:cNvPr id="23" name="Straight Connector 22"/>
            <p:cNvCxnSpPr>
              <a:stCxn id="9" idx="3"/>
              <a:endCxn id="10" idx="1"/>
            </p:cNvCxnSpPr>
            <p:nvPr/>
          </p:nvCxnSpPr>
          <p:spPr>
            <a:xfrm flipV="1">
              <a:off x="1636027" y="1610548"/>
              <a:ext cx="1710272" cy="2032959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9" idx="3"/>
              <a:endCxn id="11" idx="1"/>
            </p:cNvCxnSpPr>
            <p:nvPr/>
          </p:nvCxnSpPr>
          <p:spPr>
            <a:xfrm flipV="1">
              <a:off x="1636027" y="2313747"/>
              <a:ext cx="1701411" cy="132976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0" idx="3"/>
              <a:endCxn id="12" idx="1"/>
            </p:cNvCxnSpPr>
            <p:nvPr/>
          </p:nvCxnSpPr>
          <p:spPr>
            <a:xfrm flipV="1">
              <a:off x="5201615" y="1553341"/>
              <a:ext cx="2026422" cy="57207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0" idx="3"/>
              <a:endCxn id="14" idx="1"/>
            </p:cNvCxnSpPr>
            <p:nvPr/>
          </p:nvCxnSpPr>
          <p:spPr>
            <a:xfrm>
              <a:off x="5201615" y="1610548"/>
              <a:ext cx="1888183" cy="84547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1" idx="3"/>
              <a:endCxn id="12" idx="1"/>
            </p:cNvCxnSpPr>
            <p:nvPr/>
          </p:nvCxnSpPr>
          <p:spPr>
            <a:xfrm flipV="1">
              <a:off x="5253922" y="1553341"/>
              <a:ext cx="1974115" cy="760406"/>
            </a:xfrm>
            <a:prstGeom prst="line">
              <a:avLst/>
            </a:prstGeom>
            <a:ln w="38100">
              <a:solidFill>
                <a:srgbClr val="5DAF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1" idx="3"/>
              <a:endCxn id="14" idx="1"/>
            </p:cNvCxnSpPr>
            <p:nvPr/>
          </p:nvCxnSpPr>
          <p:spPr>
            <a:xfrm>
              <a:off x="5253922" y="2313747"/>
              <a:ext cx="1835876" cy="142275"/>
            </a:xfrm>
            <a:prstGeom prst="line">
              <a:avLst/>
            </a:prstGeom>
            <a:ln w="38100">
              <a:solidFill>
                <a:srgbClr val="5DAF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1" idx="3"/>
              <a:endCxn id="15" idx="1"/>
            </p:cNvCxnSpPr>
            <p:nvPr/>
          </p:nvCxnSpPr>
          <p:spPr>
            <a:xfrm>
              <a:off x="5253922" y="2313747"/>
              <a:ext cx="1564350" cy="1074603"/>
            </a:xfrm>
            <a:prstGeom prst="line">
              <a:avLst/>
            </a:prstGeom>
            <a:ln w="38100">
              <a:solidFill>
                <a:srgbClr val="5DAF6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8" idx="3"/>
              <a:endCxn id="10" idx="1"/>
            </p:cNvCxnSpPr>
            <p:nvPr/>
          </p:nvCxnSpPr>
          <p:spPr>
            <a:xfrm flipV="1">
              <a:off x="1805113" y="1610548"/>
              <a:ext cx="1541186" cy="1139022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8" idx="3"/>
              <a:endCxn id="11" idx="1"/>
            </p:cNvCxnSpPr>
            <p:nvPr/>
          </p:nvCxnSpPr>
          <p:spPr>
            <a:xfrm flipV="1">
              <a:off x="1805113" y="2313747"/>
              <a:ext cx="1532325" cy="435823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8" idx="3"/>
              <a:endCxn id="18" idx="1"/>
            </p:cNvCxnSpPr>
            <p:nvPr/>
          </p:nvCxnSpPr>
          <p:spPr>
            <a:xfrm>
              <a:off x="1805113" y="2749570"/>
              <a:ext cx="1541186" cy="216024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8" idx="3"/>
              <a:endCxn id="12" idx="1"/>
            </p:cNvCxnSpPr>
            <p:nvPr/>
          </p:nvCxnSpPr>
          <p:spPr>
            <a:xfrm flipV="1">
              <a:off x="5212451" y="1553341"/>
              <a:ext cx="2015586" cy="14122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7" idx="3"/>
              <a:endCxn id="22" idx="1"/>
            </p:cNvCxnSpPr>
            <p:nvPr/>
          </p:nvCxnSpPr>
          <p:spPr>
            <a:xfrm>
              <a:off x="1979712" y="4863685"/>
              <a:ext cx="1213316" cy="252857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7" idx="3"/>
              <a:endCxn id="21" idx="1"/>
            </p:cNvCxnSpPr>
            <p:nvPr/>
          </p:nvCxnSpPr>
          <p:spPr>
            <a:xfrm>
              <a:off x="1979712" y="4863685"/>
              <a:ext cx="881604" cy="1122470"/>
            </a:xfrm>
            <a:prstGeom prst="line">
              <a:avLst/>
            </a:prstGeom>
            <a:ln w="381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483768" y="1390345"/>
              <a:ext cx="33850" cy="5099794"/>
            </a:xfrm>
            <a:prstGeom prst="line">
              <a:avLst/>
            </a:prstGeom>
            <a:ln w="28575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1" idx="3"/>
              <a:endCxn id="20" idx="1"/>
            </p:cNvCxnSpPr>
            <p:nvPr/>
          </p:nvCxnSpPr>
          <p:spPr>
            <a:xfrm>
              <a:off x="5796136" y="5986155"/>
              <a:ext cx="864096" cy="3775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2" idx="3"/>
              <a:endCxn id="39" idx="1"/>
            </p:cNvCxnSpPr>
            <p:nvPr/>
          </p:nvCxnSpPr>
          <p:spPr>
            <a:xfrm flipV="1">
              <a:off x="5364088" y="5044534"/>
              <a:ext cx="1040797" cy="72008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6404885" y="4859868"/>
              <a:ext cx="2487595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LNA power consumption </a:t>
              </a:r>
              <a:endParaRPr lang="en-GB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093682" y="3419708"/>
              <a:ext cx="2464264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GB" dirty="0" smtClean="0"/>
                <a:t>Linearity, stability, ripple</a:t>
              </a:r>
              <a:endParaRPr lang="en-GB" dirty="0"/>
            </a:p>
          </p:txBody>
        </p:sp>
        <p:cxnSp>
          <p:nvCxnSpPr>
            <p:cNvPr id="41" name="Straight Connector 40"/>
            <p:cNvCxnSpPr>
              <a:stCxn id="8" idx="3"/>
              <a:endCxn id="40" idx="1"/>
            </p:cNvCxnSpPr>
            <p:nvPr/>
          </p:nvCxnSpPr>
          <p:spPr>
            <a:xfrm>
              <a:off x="1805113" y="2749570"/>
              <a:ext cx="1288569" cy="854804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40" idx="3"/>
              <a:endCxn id="16" idx="1"/>
            </p:cNvCxnSpPr>
            <p:nvPr/>
          </p:nvCxnSpPr>
          <p:spPr>
            <a:xfrm>
              <a:off x="5557946" y="3604374"/>
              <a:ext cx="965413" cy="576064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40" idx="3"/>
              <a:endCxn id="15" idx="1"/>
            </p:cNvCxnSpPr>
            <p:nvPr/>
          </p:nvCxnSpPr>
          <p:spPr>
            <a:xfrm flipV="1">
              <a:off x="5557946" y="3388350"/>
              <a:ext cx="1260326" cy="216024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40" idx="3"/>
              <a:endCxn id="14" idx="1"/>
            </p:cNvCxnSpPr>
            <p:nvPr/>
          </p:nvCxnSpPr>
          <p:spPr>
            <a:xfrm flipV="1">
              <a:off x="5557946" y="2456022"/>
              <a:ext cx="1531852" cy="1148352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40" idx="3"/>
              <a:endCxn id="12" idx="1"/>
            </p:cNvCxnSpPr>
            <p:nvPr/>
          </p:nvCxnSpPr>
          <p:spPr>
            <a:xfrm flipV="1">
              <a:off x="5557946" y="1553341"/>
              <a:ext cx="1670091" cy="2051033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7" idx="0"/>
              <a:endCxn id="9" idx="2"/>
            </p:cNvCxnSpPr>
            <p:nvPr/>
          </p:nvCxnSpPr>
          <p:spPr>
            <a:xfrm flipV="1">
              <a:off x="1063291" y="3828173"/>
              <a:ext cx="3510" cy="573847"/>
            </a:xfrm>
            <a:prstGeom prst="line">
              <a:avLst/>
            </a:prstGeom>
            <a:ln w="76200">
              <a:solidFill>
                <a:srgbClr val="FF0000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8" idx="3"/>
              <a:endCxn id="19" idx="1"/>
            </p:cNvCxnSpPr>
            <p:nvPr/>
          </p:nvCxnSpPr>
          <p:spPr>
            <a:xfrm>
              <a:off x="1805113" y="2749570"/>
              <a:ext cx="1484550" cy="1584176"/>
            </a:xfrm>
            <a:prstGeom prst="line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9" idx="3"/>
              <a:endCxn id="19" idx="1"/>
            </p:cNvCxnSpPr>
            <p:nvPr/>
          </p:nvCxnSpPr>
          <p:spPr>
            <a:xfrm>
              <a:off x="1636027" y="3643507"/>
              <a:ext cx="1653636" cy="690239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6084168" y="1381448"/>
              <a:ext cx="33850" cy="5099794"/>
            </a:xfrm>
            <a:prstGeom prst="line">
              <a:avLst/>
            </a:prstGeom>
            <a:ln w="28575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6323873" y="1259344"/>
            <a:ext cx="2640616" cy="4085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34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  <p:sp>
        <p:nvSpPr>
          <p:cNvPr id="1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1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Scaled prototype</a:t>
            </a:r>
          </a:p>
        </p:txBody>
      </p:sp>
      <p:pic>
        <p:nvPicPr>
          <p:cNvPr id="50" name="Picture 49" descr="C:\Users\Eloy de Lera Acedo\Desktop\SKALA\Photos\2011-07-08 10.27.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476429" y="1372989"/>
            <a:ext cx="2596611" cy="1947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336" y="3976076"/>
            <a:ext cx="5940152" cy="28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2" name="Group 51"/>
          <p:cNvGrpSpPr/>
          <p:nvPr/>
        </p:nvGrpSpPr>
        <p:grpSpPr>
          <a:xfrm>
            <a:off x="467544" y="1859338"/>
            <a:ext cx="2376264" cy="3801910"/>
            <a:chOff x="5220072" y="2780928"/>
            <a:chExt cx="2376264" cy="3801910"/>
          </a:xfrm>
        </p:grpSpPr>
        <p:sp>
          <p:nvSpPr>
            <p:cNvPr id="53" name="Rectangle 52"/>
            <p:cNvSpPr/>
            <p:nvPr/>
          </p:nvSpPr>
          <p:spPr>
            <a:xfrm>
              <a:off x="5364088" y="3225767"/>
              <a:ext cx="883286" cy="27580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+</a:t>
              </a:r>
              <a:endParaRPr lang="en-GB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6516216" y="3213538"/>
              <a:ext cx="883286" cy="27580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-</a:t>
              </a:r>
              <a:endParaRPr lang="en-GB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127148" y="3224988"/>
              <a:ext cx="127281" cy="9676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518437" y="3212976"/>
              <a:ext cx="127281" cy="9676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7" name="Straight Connector 56"/>
            <p:cNvCxnSpPr/>
            <p:nvPr/>
          </p:nvCxnSpPr>
          <p:spPr>
            <a:xfrm flipH="1">
              <a:off x="6176274" y="4192622"/>
              <a:ext cx="1" cy="38906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573709" y="4192622"/>
              <a:ext cx="1" cy="38906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Can 58"/>
            <p:cNvSpPr/>
            <p:nvPr/>
          </p:nvSpPr>
          <p:spPr>
            <a:xfrm>
              <a:off x="6055140" y="4408646"/>
              <a:ext cx="261787" cy="1224136"/>
            </a:xfrm>
            <a:prstGeom prst="can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1</a:t>
              </a:r>
              <a:endParaRPr lang="en-GB" dirty="0"/>
            </a:p>
          </p:txBody>
        </p:sp>
        <p:sp>
          <p:nvSpPr>
            <p:cNvPr id="60" name="Can 59"/>
            <p:cNvSpPr/>
            <p:nvPr/>
          </p:nvSpPr>
          <p:spPr>
            <a:xfrm>
              <a:off x="6457598" y="4423160"/>
              <a:ext cx="261787" cy="1224136"/>
            </a:xfrm>
            <a:prstGeom prst="can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2</a:t>
              </a:r>
              <a:endParaRPr lang="en-GB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20072" y="5632782"/>
              <a:ext cx="2376264" cy="950056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VNA</a:t>
              </a:r>
              <a:endParaRPr lang="en-GB" dirty="0"/>
            </a:p>
          </p:txBody>
        </p:sp>
        <p:sp>
          <p:nvSpPr>
            <p:cNvPr id="62" name="Curved Down Arrow 61"/>
            <p:cNvSpPr/>
            <p:nvPr/>
          </p:nvSpPr>
          <p:spPr>
            <a:xfrm>
              <a:off x="6217034" y="2924944"/>
              <a:ext cx="342162" cy="180443"/>
            </a:xfrm>
            <a:prstGeom prst="curvedDown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560725" y="2780928"/>
              <a:ext cx="603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/>
                <a:t>Zdiff</a:t>
              </a:r>
              <a:endParaRPr lang="en-GB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230" y="908720"/>
            <a:ext cx="2156938" cy="1167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646" y="2337734"/>
            <a:ext cx="3083562" cy="1379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8608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  <p:sp>
        <p:nvSpPr>
          <p:cNvPr id="16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1" name="Rectangle 6"/>
          <p:cNvSpPr>
            <a:spLocks noChangeArrowheads="1"/>
          </p:cNvSpPr>
          <p:nvPr/>
        </p:nvSpPr>
        <p:spPr bwMode="auto">
          <a:xfrm>
            <a:off x="0" y="53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SKALA element</a:t>
            </a:r>
          </a:p>
        </p:txBody>
      </p:sp>
      <p:pic>
        <p:nvPicPr>
          <p:cNvPr id="8" name="Picture 1" descr="2012-01-19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21205"/>
            <a:ext cx="3190203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432" y="1364679"/>
            <a:ext cx="2298752" cy="1344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24744"/>
            <a:ext cx="2448272" cy="1854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800" y="3347699"/>
            <a:ext cx="3727616" cy="300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4" name="Straight Connector 3"/>
          <p:cNvCxnSpPr/>
          <p:nvPr/>
        </p:nvCxnSpPr>
        <p:spPr>
          <a:xfrm>
            <a:off x="1990637" y="2051778"/>
            <a:ext cx="2598163" cy="129592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88024" y="980728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CST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7399559" y="741911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MoM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5785249" y="6372036"/>
            <a:ext cx="1161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Test board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27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23" y="1710100"/>
            <a:ext cx="8559257" cy="398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07904" y="1484784"/>
            <a:ext cx="16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SKALA element</a:t>
            </a:r>
            <a:endParaRPr lang="en-GB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3034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43662" y="1052736"/>
            <a:ext cx="8748818" cy="4968552"/>
            <a:chOff x="611560" y="5013176"/>
            <a:chExt cx="3230665" cy="1834731"/>
          </a:xfrm>
        </p:grpSpPr>
        <p:pic>
          <p:nvPicPr>
            <p:cNvPr id="7" name="Picture 2" descr="C:\Users\Eloy\Desktop\SKALA5_groun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5013176"/>
              <a:ext cx="3230665" cy="1834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6237312"/>
              <a:ext cx="952500" cy="309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1187624" y="5999908"/>
            <a:ext cx="1167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*B</a:t>
            </a:r>
            <a:r>
              <a:rPr lang="en-GB" dirty="0"/>
              <a:t>. </a:t>
            </a:r>
            <a:r>
              <a:rPr lang="en-GB" dirty="0" err="1"/>
              <a:t>Fiorelli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61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7824" y="1311062"/>
            <a:ext cx="3056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2 SKALA elements 1.5 m apart</a:t>
            </a:r>
            <a:endParaRPr lang="en-GB" b="1" dirty="0"/>
          </a:p>
        </p:txBody>
      </p:sp>
      <p:pic>
        <p:nvPicPr>
          <p:cNvPr id="6" name="Picture 5" descr="C:\Users\Eloy de Lera Acedo\Desktop\2012-03-08 13.52.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6906" y="1773098"/>
            <a:ext cx="5735414" cy="4104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AAVS0 array</a:t>
            </a:r>
          </a:p>
        </p:txBody>
      </p:sp>
    </p:spTree>
    <p:extLst>
      <p:ext uri="{BB962C8B-B14F-4D97-AF65-F5344CB8AC3E}">
        <p14:creationId xmlns:p14="http://schemas.microsoft.com/office/powerpoint/2010/main" val="227989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668" y="1268760"/>
            <a:ext cx="8708812" cy="4770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716016" y="3959226"/>
            <a:ext cx="1449070" cy="1196340"/>
            <a:chOff x="8602" y="6768"/>
            <a:chExt cx="2282" cy="1884"/>
          </a:xfrm>
        </p:grpSpPr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8602" y="6768"/>
              <a:ext cx="2282" cy="188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 rot="5400000">
              <a:off x="8111" y="7549"/>
              <a:ext cx="1704" cy="288"/>
              <a:chOff x="8866" y="7548"/>
              <a:chExt cx="1704" cy="288"/>
            </a:xfrm>
          </p:grpSpPr>
          <p:sp>
            <p:nvSpPr>
              <p:cNvPr id="19" name="AutoShape 24"/>
              <p:cNvSpPr>
                <a:spLocks noChangeArrowheads="1"/>
              </p:cNvSpPr>
              <p:nvPr/>
            </p:nvSpPr>
            <p:spPr bwMode="auto">
              <a:xfrm>
                <a:off x="8866" y="7596"/>
                <a:ext cx="648" cy="143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round/>
                <a:headEnd/>
                <a:tailEnd/>
              </a:ln>
              <a:effectLst>
                <a:outerShdw dist="28398" dir="3806097" algn="ctr" rotWithShape="0">
                  <a:schemeClr val="accent5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0" name="AutoShape 25"/>
              <p:cNvSpPr>
                <a:spLocks noChangeArrowheads="1"/>
              </p:cNvSpPr>
              <p:nvPr/>
            </p:nvSpPr>
            <p:spPr bwMode="auto">
              <a:xfrm>
                <a:off x="9922" y="7608"/>
                <a:ext cx="648" cy="143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round/>
                <a:headEnd/>
                <a:tailEnd/>
              </a:ln>
              <a:effectLst>
                <a:outerShdw dist="28398" dir="3806097" algn="ctr" rotWithShape="0">
                  <a:schemeClr val="accent5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1" name="AutoShape 26"/>
              <p:cNvSpPr>
                <a:spLocks noChangeArrowheads="1"/>
              </p:cNvSpPr>
              <p:nvPr/>
            </p:nvSpPr>
            <p:spPr bwMode="auto">
              <a:xfrm>
                <a:off x="9586" y="7548"/>
                <a:ext cx="288" cy="288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round/>
                <a:headEnd/>
                <a:tailEnd/>
              </a:ln>
              <a:effectLst>
                <a:outerShdw dist="28398" dir="3806097" algn="ctr" rotWithShape="0">
                  <a:schemeClr val="accent4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GB"/>
              </a:p>
            </p:txBody>
          </p:sp>
        </p:grpSp>
        <p:sp>
          <p:nvSpPr>
            <p:cNvPr id="12" name="Text Box 27"/>
            <p:cNvSpPr txBox="1">
              <a:spLocks noChangeArrowheads="1"/>
            </p:cNvSpPr>
            <p:nvPr/>
          </p:nvSpPr>
          <p:spPr bwMode="auto">
            <a:xfrm>
              <a:off x="9143" y="7080"/>
              <a:ext cx="1381" cy="4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100">
                  <a:effectLst/>
                  <a:latin typeface="Calibri"/>
                  <a:ea typeface="Times New Roman"/>
                  <a:cs typeface="Times New Roman"/>
                </a:rPr>
                <a:t>TOP VIEW</a:t>
              </a:r>
            </a:p>
          </p:txBody>
        </p:sp>
        <p:cxnSp>
          <p:nvCxnSpPr>
            <p:cNvPr id="13" name="AutoShape 28"/>
            <p:cNvCxnSpPr>
              <a:cxnSpLocks noChangeShapeType="1"/>
            </p:cNvCxnSpPr>
            <p:nvPr/>
          </p:nvCxnSpPr>
          <p:spPr bwMode="auto">
            <a:xfrm>
              <a:off x="9214" y="7716"/>
              <a:ext cx="974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 Box 29"/>
            <p:cNvSpPr txBox="1">
              <a:spLocks noChangeArrowheads="1"/>
            </p:cNvSpPr>
            <p:nvPr/>
          </p:nvSpPr>
          <p:spPr bwMode="auto">
            <a:xfrm>
              <a:off x="9335" y="7836"/>
              <a:ext cx="887" cy="3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100" dirty="0">
                  <a:effectLst/>
                  <a:latin typeface="Calibri"/>
                  <a:ea typeface="Times New Roman"/>
                  <a:cs typeface="Times New Roman"/>
                </a:rPr>
                <a:t>1.5 m</a:t>
              </a:r>
            </a:p>
          </p:txBody>
        </p: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 rot="5400000">
              <a:off x="9575" y="7549"/>
              <a:ext cx="1704" cy="288"/>
              <a:chOff x="8866" y="7548"/>
              <a:chExt cx="1704" cy="288"/>
            </a:xfrm>
          </p:grpSpPr>
          <p:sp>
            <p:nvSpPr>
              <p:cNvPr id="16" name="AutoShape 31"/>
              <p:cNvSpPr>
                <a:spLocks noChangeArrowheads="1"/>
              </p:cNvSpPr>
              <p:nvPr/>
            </p:nvSpPr>
            <p:spPr bwMode="auto">
              <a:xfrm>
                <a:off x="8866" y="7596"/>
                <a:ext cx="648" cy="143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round/>
                <a:headEnd/>
                <a:tailEnd/>
              </a:ln>
              <a:effectLst>
                <a:outerShdw dist="28398" dir="3806097" algn="ctr" rotWithShape="0">
                  <a:schemeClr val="accent5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7" name="AutoShape 32"/>
              <p:cNvSpPr>
                <a:spLocks noChangeArrowheads="1"/>
              </p:cNvSpPr>
              <p:nvPr/>
            </p:nvSpPr>
            <p:spPr bwMode="auto">
              <a:xfrm>
                <a:off x="9922" y="7608"/>
                <a:ext cx="648" cy="143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round/>
                <a:headEnd/>
                <a:tailEnd/>
              </a:ln>
              <a:effectLst>
                <a:outerShdw dist="28398" dir="3806097" algn="ctr" rotWithShape="0">
                  <a:schemeClr val="accent5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8" name="AutoShape 33"/>
              <p:cNvSpPr>
                <a:spLocks noChangeArrowheads="1"/>
              </p:cNvSpPr>
              <p:nvPr/>
            </p:nvSpPr>
            <p:spPr bwMode="auto">
              <a:xfrm>
                <a:off x="9586" y="7548"/>
                <a:ext cx="288" cy="288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100000"/>
                  <a:lumOff val="0"/>
                </a:schemeClr>
              </a:solidFill>
              <a:ln w="38100">
                <a:solidFill>
                  <a:schemeClr val="lt1">
                    <a:lumMod val="95000"/>
                    <a:lumOff val="0"/>
                  </a:schemeClr>
                </a:solidFill>
                <a:round/>
                <a:headEnd/>
                <a:tailEnd/>
              </a:ln>
              <a:effectLst>
                <a:outerShdw dist="28398" dir="3806097" algn="ctr" rotWithShape="0">
                  <a:schemeClr val="accent4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GB"/>
              </a:p>
            </p:txBody>
          </p:sp>
        </p:grpSp>
      </p:grp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6210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27" y="1412775"/>
            <a:ext cx="7461473" cy="4994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Common-mode currents (with Howard Reader – April 2012)</a:t>
            </a:r>
          </a:p>
        </p:txBody>
      </p:sp>
      <p:pic>
        <p:nvPicPr>
          <p:cNvPr id="4098" name="Picture 2" descr="https://encrypted-tbn2.gstatic.com/images?q=tbn:ANd9GcT4ZuB11stPVqKTk2_xVcyo06C5eKyq-_TfuspvOW4srAshZBzl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72008"/>
            <a:ext cx="702855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96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  <p:pic>
        <p:nvPicPr>
          <p:cNvPr id="2050" name="Picture 2" descr="C:\Users\Eloy\Dropbox\Howard Reader\Cambridge Sabbatical (April 2012)\MATLAB Data and Figures\s21_hplane_balun2ln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43" y="1052736"/>
            <a:ext cx="8355013" cy="551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78602" y="2147370"/>
            <a:ext cx="2448000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4" descr="C:\Users\Eloy de Lera Acedo\Desktop\Poster material\CP VNA LPlate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654734"/>
            <a:ext cx="1821600" cy="1417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389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84784"/>
            <a:ext cx="3816424" cy="3701816"/>
          </a:xfrm>
          <a:prstGeom prst="rect">
            <a:avLst/>
          </a:prstGeom>
        </p:spPr>
      </p:pic>
      <p:pic>
        <p:nvPicPr>
          <p:cNvPr id="22" name="Picture 21" descr="C:\Users\Eloy de Lera Acedo\AppData\Local\Microsoft\Windows\Temporary Internet Files\Content.Word\2012-03-16 14.47.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901888"/>
            <a:ext cx="3960440" cy="2967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" name="Straight Arrow Connector 4"/>
          <p:cNvCxnSpPr/>
          <p:nvPr/>
        </p:nvCxnSpPr>
        <p:spPr>
          <a:xfrm flipH="1">
            <a:off x="2267744" y="2348880"/>
            <a:ext cx="180020" cy="43204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3095836" y="2348880"/>
            <a:ext cx="180020" cy="43204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72113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85" y="1115908"/>
            <a:ext cx="7155199" cy="5193412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Impedance and coupling tests</a:t>
            </a:r>
            <a:endParaRPr lang="en-GB" sz="3200" b="1" dirty="0"/>
          </a:p>
        </p:txBody>
      </p:sp>
      <p:pic>
        <p:nvPicPr>
          <p:cNvPr id="4" name="Picture 2" descr="C:\Users\Eloy\Desktop\uc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033" y="116632"/>
            <a:ext cx="674463" cy="53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2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Pattern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Scaled prototype: 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Direct line of sight range (main reflected ray absorbed).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Using Spectrum analyser, signal generator and power combiner.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/>
              <a:t>At Lords </a:t>
            </a:r>
            <a:r>
              <a:rPr lang="en-GB" sz="2000" dirty="0" smtClean="0"/>
              <a:t>Bridge. Easy, quick and great results.</a:t>
            </a:r>
          </a:p>
        </p:txBody>
      </p:sp>
      <p:pic>
        <p:nvPicPr>
          <p:cNvPr id="7" name="Picture 1" descr="2011-07-20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780928"/>
            <a:ext cx="2520280" cy="3353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C:\Users\Eloy de Lera Acedo\Desktop\Desktop 4\SKALA\Photos\2011-07-20 17.12.4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72910" y="3320594"/>
            <a:ext cx="3168352" cy="2377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C:\Users\Eloy de Lera Acedo\Desktop\Desktop 4\SKALA\Photos\2011-08-05 11.33.5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2616372" y="3152381"/>
            <a:ext cx="3551217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189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Pattern</a:t>
            </a:r>
            <a:endParaRPr lang="en-GB" sz="3200" b="1" dirty="0"/>
          </a:p>
        </p:txBody>
      </p:sp>
      <p:pic>
        <p:nvPicPr>
          <p:cNvPr id="8" name="Pictur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5294" y="764704"/>
            <a:ext cx="623505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9518" y="3789040"/>
            <a:ext cx="6272842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597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Pattern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SKALA element (at QinetiQ)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Arch above antenna (near field).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Ground refection range.</a:t>
            </a:r>
          </a:p>
        </p:txBody>
      </p:sp>
      <p:pic>
        <p:nvPicPr>
          <p:cNvPr id="6" name="Picture 5" descr="C:\Users\Eloy de Lera Acedo\Desktop\2012-01-26 10.52.1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8788" y="2813700"/>
            <a:ext cx="3718560" cy="278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C:\Users\Eloy de Lera Acedo\Desktop\2012-02-29 11.22.0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748803" y="2813715"/>
            <a:ext cx="3748758" cy="2810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169" y="1030699"/>
            <a:ext cx="172402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6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Pattern</a:t>
            </a:r>
            <a:endParaRPr lang="en-GB" sz="3200" b="1" dirty="0"/>
          </a:p>
        </p:txBody>
      </p:sp>
      <p:pic>
        <p:nvPicPr>
          <p:cNvPr id="7" name="Picture 6" descr="C:\Users\Eloy de Lera Acedo\Desktop\2012-02-29 09.54.5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937436" y="1455109"/>
            <a:ext cx="3268014" cy="24493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C:\Users\Eloy de Lera Acedo\Desktop\2012-02-29 11.09.2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4918" y="3044247"/>
            <a:ext cx="3384376" cy="2539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C:\Users\Eloy de Lera Acedo\Desktop\2012-02-29 10.28.1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724664" y="2565441"/>
            <a:ext cx="3456385" cy="2591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364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Pattern</a:t>
            </a:r>
            <a:endParaRPr lang="en-GB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7238" y="1498736"/>
            <a:ext cx="4923272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5" y="3861328"/>
            <a:ext cx="4622136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7239" y="3861048"/>
            <a:ext cx="4923273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08520" y="1484784"/>
            <a:ext cx="492327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193234"/>
              </p:ext>
            </p:extLst>
          </p:nvPr>
        </p:nvGraphicFramePr>
        <p:xfrm>
          <a:off x="5580112" y="393224"/>
          <a:ext cx="2543944" cy="7315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71972"/>
                <a:gridCol w="1271972"/>
              </a:tblGrid>
              <a:tr h="34129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70 MHz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200 MHz</a:t>
                      </a:r>
                      <a:endParaRPr lang="en-GB" dirty="0"/>
                    </a:p>
                  </a:txBody>
                  <a:tcPr/>
                </a:tc>
              </a:tr>
              <a:tr h="3412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300 MHz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450 MHz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1957" y="828001"/>
            <a:ext cx="2085827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E-plane cut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1135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Pattern</a:t>
            </a:r>
            <a:endParaRPr lang="en-GB" sz="32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645663"/>
              </p:ext>
            </p:extLst>
          </p:nvPr>
        </p:nvGraphicFramePr>
        <p:xfrm>
          <a:off x="5580112" y="393224"/>
          <a:ext cx="2543944" cy="7315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71972"/>
                <a:gridCol w="1271972"/>
              </a:tblGrid>
              <a:tr h="341296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3412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300 MHz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450 MHz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1957" y="828001"/>
            <a:ext cx="2145139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200" b="1" dirty="0"/>
              <a:t>H</a:t>
            </a:r>
            <a:r>
              <a:rPr lang="en-GB" sz="3200" b="1" dirty="0" smtClean="0"/>
              <a:t>-plane cut</a:t>
            </a:r>
            <a:endParaRPr lang="en-GB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6130" y="1557072"/>
            <a:ext cx="462213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04784"/>
            <a:ext cx="4923273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4362" y="4005344"/>
            <a:ext cx="462213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6358879" y="375636"/>
            <a:ext cx="1021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chemeClr val="lt1"/>
                </a:solidFill>
              </a:rPr>
              <a:t>200 MHz</a:t>
            </a:r>
          </a:p>
        </p:txBody>
      </p:sp>
    </p:spTree>
    <p:extLst>
      <p:ext uri="{BB962C8B-B14F-4D97-AF65-F5344CB8AC3E}">
        <p14:creationId xmlns:p14="http://schemas.microsoft.com/office/powerpoint/2010/main" val="8028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Pattern</a:t>
            </a:r>
            <a:endParaRPr lang="en-GB" sz="3200" b="1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SKALA element (with Howard Reader)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At Stellenbosch </a:t>
            </a:r>
            <a:r>
              <a:rPr lang="en-GB" sz="2000" dirty="0"/>
              <a:t>University</a:t>
            </a:r>
            <a:r>
              <a:rPr lang="en-GB" sz="2000" dirty="0" smtClean="0"/>
              <a:t>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Ground refection range.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194970" y="3131676"/>
            <a:ext cx="2647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www.paardefontein.co.za</a:t>
            </a:r>
            <a:endParaRPr lang="en-GB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306" y="1571061"/>
            <a:ext cx="28956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98781"/>
            <a:ext cx="31432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://www.paardefontein.co.za/images/stories/uwave/uwave4_thum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210175"/>
            <a:ext cx="1603673" cy="1387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6" name="Picture 8" descr="Antenna Test Range Aerial View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691" y="3546407"/>
            <a:ext cx="2542669" cy="1466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7" name="Picture 9" descr="C:\Users\Eloy\Desktop\desktop SA\30 August Stellenbosch\Views and Team\Note Shielded Loop (Copy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58196"/>
            <a:ext cx="2909337" cy="3879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12" name="Straight Connector 11"/>
          <p:cNvCxnSpPr/>
          <p:nvPr/>
        </p:nvCxnSpPr>
        <p:spPr>
          <a:xfrm>
            <a:off x="4427984" y="2358196"/>
            <a:ext cx="0" cy="387911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https://encrypted-tbn2.gstatic.com/images?q=tbn:ANd9GcT4ZuB11stPVqKTk2_xVcyo06C5eKyq-_TfuspvOW4srAshZBzlV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72008"/>
            <a:ext cx="702855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54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Pattern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Near field pattern measurement (AAVS0)</a:t>
            </a:r>
          </a:p>
        </p:txBody>
      </p:sp>
      <p:pic>
        <p:nvPicPr>
          <p:cNvPr id="6" name="Picture 2" descr="C:\Users\Eloy de Lera Acedo\Desktop\2012-03-21 14.11.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3634" y="1412776"/>
            <a:ext cx="6528726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248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LNA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Concept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486696" y="1556792"/>
            <a:ext cx="6541688" cy="4824536"/>
            <a:chOff x="1403648" y="980728"/>
            <a:chExt cx="6541688" cy="4824536"/>
          </a:xfrm>
        </p:grpSpPr>
        <p:sp>
          <p:nvSpPr>
            <p:cNvPr id="19" name="Rectangle 18"/>
            <p:cNvSpPr/>
            <p:nvPr/>
          </p:nvSpPr>
          <p:spPr>
            <a:xfrm>
              <a:off x="1403648" y="980728"/>
              <a:ext cx="504056" cy="18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403648" y="4005064"/>
              <a:ext cx="504056" cy="18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403648" y="2564904"/>
              <a:ext cx="10081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403648" y="4005064"/>
              <a:ext cx="1008112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7" name="Straight Connector 36"/>
            <p:cNvCxnSpPr>
              <a:stCxn id="35" idx="3"/>
            </p:cNvCxnSpPr>
            <p:nvPr/>
          </p:nvCxnSpPr>
          <p:spPr>
            <a:xfrm>
              <a:off x="2411760" y="2672916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411760" y="4113076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/>
            <p:cNvGrpSpPr/>
            <p:nvPr/>
          </p:nvGrpSpPr>
          <p:grpSpPr>
            <a:xfrm>
              <a:off x="4355976" y="2679892"/>
              <a:ext cx="1656184" cy="1440722"/>
              <a:chOff x="4355976" y="2679892"/>
              <a:chExt cx="1656184" cy="1440722"/>
            </a:xfrm>
          </p:grpSpPr>
          <p:cxnSp>
            <p:nvCxnSpPr>
              <p:cNvPr id="62" name="Straight Connector 61"/>
              <p:cNvCxnSpPr/>
              <p:nvPr/>
            </p:nvCxnSpPr>
            <p:spPr>
              <a:xfrm>
                <a:off x="4355976" y="2680454"/>
                <a:ext cx="93610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Arc 62"/>
              <p:cNvSpPr/>
              <p:nvPr/>
            </p:nvSpPr>
            <p:spPr>
              <a:xfrm>
                <a:off x="4572000" y="2679892"/>
                <a:ext cx="1440160" cy="360040"/>
              </a:xfrm>
              <a:prstGeom prst="arc">
                <a:avLst>
                  <a:gd name="adj1" fmla="val 16200000"/>
                  <a:gd name="adj2" fmla="val 5453382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Arc 63"/>
              <p:cNvSpPr/>
              <p:nvPr/>
            </p:nvSpPr>
            <p:spPr>
              <a:xfrm>
                <a:off x="4572000" y="3039932"/>
                <a:ext cx="1440160" cy="360040"/>
              </a:xfrm>
              <a:prstGeom prst="arc">
                <a:avLst>
                  <a:gd name="adj1" fmla="val 16200000"/>
                  <a:gd name="adj2" fmla="val 5453382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Arc 64"/>
              <p:cNvSpPr/>
              <p:nvPr/>
            </p:nvSpPr>
            <p:spPr>
              <a:xfrm>
                <a:off x="4572000" y="3399972"/>
                <a:ext cx="1440160" cy="360040"/>
              </a:xfrm>
              <a:prstGeom prst="arc">
                <a:avLst>
                  <a:gd name="adj1" fmla="val 16200000"/>
                  <a:gd name="adj2" fmla="val 5453382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Arc 65"/>
              <p:cNvSpPr/>
              <p:nvPr/>
            </p:nvSpPr>
            <p:spPr>
              <a:xfrm>
                <a:off x="4572000" y="3760012"/>
                <a:ext cx="1440160" cy="360040"/>
              </a:xfrm>
              <a:prstGeom prst="arc">
                <a:avLst>
                  <a:gd name="adj1" fmla="val 16200000"/>
                  <a:gd name="adj2" fmla="val 5453382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>
                <a:off x="4355976" y="4120614"/>
                <a:ext cx="93610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/>
            <p:cNvGrpSpPr/>
            <p:nvPr/>
          </p:nvGrpSpPr>
          <p:grpSpPr>
            <a:xfrm rot="10800000">
              <a:off x="6300192" y="3068960"/>
              <a:ext cx="1440160" cy="720080"/>
              <a:chOff x="6444208" y="2832292"/>
              <a:chExt cx="1440160" cy="720080"/>
            </a:xfrm>
          </p:grpSpPr>
          <p:sp>
            <p:nvSpPr>
              <p:cNvPr id="60" name="Arc 59"/>
              <p:cNvSpPr/>
              <p:nvPr/>
            </p:nvSpPr>
            <p:spPr>
              <a:xfrm>
                <a:off x="6444208" y="2832292"/>
                <a:ext cx="1440160" cy="360040"/>
              </a:xfrm>
              <a:prstGeom prst="arc">
                <a:avLst>
                  <a:gd name="adj1" fmla="val 16200000"/>
                  <a:gd name="adj2" fmla="val 5453382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Arc 60"/>
              <p:cNvSpPr/>
              <p:nvPr/>
            </p:nvSpPr>
            <p:spPr>
              <a:xfrm>
                <a:off x="6444208" y="3192332"/>
                <a:ext cx="1440160" cy="360040"/>
              </a:xfrm>
              <a:prstGeom prst="arc">
                <a:avLst>
                  <a:gd name="adj1" fmla="val 16200000"/>
                  <a:gd name="adj2" fmla="val 5453382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41" name="Straight Connector 40"/>
            <p:cNvCxnSpPr/>
            <p:nvPr/>
          </p:nvCxnSpPr>
          <p:spPr>
            <a:xfrm>
              <a:off x="7020272" y="3789040"/>
              <a:ext cx="0" cy="320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Isosceles Triangle 41"/>
            <p:cNvSpPr/>
            <p:nvPr/>
          </p:nvSpPr>
          <p:spPr>
            <a:xfrm rot="10800000">
              <a:off x="6804248" y="4120614"/>
              <a:ext cx="432048" cy="32403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3" name="Straight Connector 42"/>
            <p:cNvCxnSpPr>
              <a:stCxn id="61" idx="2"/>
            </p:cNvCxnSpPr>
            <p:nvPr/>
          </p:nvCxnSpPr>
          <p:spPr>
            <a:xfrm flipV="1">
              <a:off x="7023068" y="3068960"/>
              <a:ext cx="86130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236296" y="2780928"/>
              <a:ext cx="7090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COAX</a:t>
              </a:r>
              <a:endParaRPr lang="en-GB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973872" y="2852936"/>
              <a:ext cx="229976" cy="36701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6" name="Straight Connector 45"/>
            <p:cNvCxnSpPr>
              <a:stCxn id="45" idx="0"/>
            </p:cNvCxnSpPr>
            <p:nvPr/>
          </p:nvCxnSpPr>
          <p:spPr>
            <a:xfrm flipV="1">
              <a:off x="3088860" y="2672916"/>
              <a:ext cx="0" cy="1800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Isosceles Triangle 46"/>
            <p:cNvSpPr/>
            <p:nvPr/>
          </p:nvSpPr>
          <p:spPr>
            <a:xfrm rot="10800000">
              <a:off x="2247742" y="3516722"/>
              <a:ext cx="432048" cy="324036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8" name="Elbow Connector 47"/>
            <p:cNvCxnSpPr>
              <a:stCxn id="45" idx="2"/>
              <a:endCxn id="47" idx="3"/>
            </p:cNvCxnSpPr>
            <p:nvPr/>
          </p:nvCxnSpPr>
          <p:spPr>
            <a:xfrm rot="5400000">
              <a:off x="2627928" y="3055790"/>
              <a:ext cx="296770" cy="625094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2966334" y="3573016"/>
              <a:ext cx="229976" cy="367016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V="1">
              <a:off x="3081322" y="3926080"/>
              <a:ext cx="0" cy="1800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9" idx="0"/>
            </p:cNvCxnSpPr>
            <p:nvPr/>
          </p:nvCxnSpPr>
          <p:spPr>
            <a:xfrm flipV="1">
              <a:off x="3081322" y="3368337"/>
              <a:ext cx="0" cy="2046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3332226" y="2543414"/>
              <a:ext cx="0" cy="2520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3448900" y="2542852"/>
              <a:ext cx="0" cy="2520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3462852" y="2665940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Isosceles Triangle 54"/>
            <p:cNvSpPr/>
            <p:nvPr/>
          </p:nvSpPr>
          <p:spPr>
            <a:xfrm rot="5400000">
              <a:off x="3815916" y="2183374"/>
              <a:ext cx="936104" cy="1008112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dirty="0" smtClean="0"/>
                <a:t>LNA1</a:t>
              </a:r>
              <a:endParaRPr lang="en-GB" dirty="0"/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3354000" y="3969060"/>
              <a:ext cx="0" cy="2520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3470674" y="3968498"/>
              <a:ext cx="0" cy="2520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3484626" y="4091586"/>
              <a:ext cx="936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Isosceles Triangle 58"/>
            <p:cNvSpPr/>
            <p:nvPr/>
          </p:nvSpPr>
          <p:spPr>
            <a:xfrm rot="5400000">
              <a:off x="3815916" y="3623534"/>
              <a:ext cx="936104" cy="1008112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dirty="0" smtClean="0"/>
                <a:t>LNA2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19451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LNA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Design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0"/>
            <a:ext cx="2555776" cy="81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340768"/>
            <a:ext cx="7201613" cy="481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244669" y="4241494"/>
            <a:ext cx="13163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AVAGO </a:t>
            </a:r>
          </a:p>
          <a:p>
            <a:pPr algn="ctr"/>
            <a:r>
              <a:rPr lang="en-GB" dirty="0" smtClean="0"/>
              <a:t>MGA-16516</a:t>
            </a:r>
            <a:endParaRPr lang="en-GB" dirty="0"/>
          </a:p>
        </p:txBody>
      </p:sp>
      <p:cxnSp>
        <p:nvCxnSpPr>
          <p:cNvPr id="24" name="Straight Arrow Connector 23"/>
          <p:cNvCxnSpPr>
            <a:stCxn id="23" idx="0"/>
            <a:endCxn id="32" idx="3"/>
          </p:cNvCxnSpPr>
          <p:nvPr/>
        </p:nvCxnSpPr>
        <p:spPr>
          <a:xfrm flipV="1">
            <a:off x="902862" y="3494804"/>
            <a:ext cx="2036052" cy="7466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3" idx="2"/>
            <a:endCxn id="33" idx="2"/>
          </p:cNvCxnSpPr>
          <p:nvPr/>
        </p:nvCxnSpPr>
        <p:spPr>
          <a:xfrm>
            <a:off x="902862" y="4887825"/>
            <a:ext cx="1912696" cy="8000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815216" y="3336403"/>
            <a:ext cx="466974" cy="438123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282190" y="2636912"/>
            <a:ext cx="1250020" cy="9185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684885" y="2339033"/>
            <a:ext cx="659819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stage </a:t>
            </a:r>
          </a:p>
          <a:p>
            <a:pPr algn="ctr"/>
            <a:r>
              <a:rPr lang="en-GB" dirty="0" smtClean="0"/>
              <a:t>amplifier</a:t>
            </a:r>
            <a:endParaRPr lang="en-GB" dirty="0"/>
          </a:p>
        </p:txBody>
      </p:sp>
      <p:sp>
        <p:nvSpPr>
          <p:cNvPr id="29" name="Oval 28"/>
          <p:cNvSpPr/>
          <p:nvPr/>
        </p:nvSpPr>
        <p:spPr>
          <a:xfrm>
            <a:off x="4644008" y="3387573"/>
            <a:ext cx="936104" cy="480575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Arrow Connector 29"/>
          <p:cNvCxnSpPr>
            <a:stCxn id="29" idx="0"/>
          </p:cNvCxnSpPr>
          <p:nvPr/>
        </p:nvCxnSpPr>
        <p:spPr>
          <a:xfrm flipV="1">
            <a:off x="5112060" y="1556793"/>
            <a:ext cx="2340260" cy="18307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636992" y="1369796"/>
            <a:ext cx="823440" cy="2113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Transformer</a:t>
            </a:r>
            <a:endParaRPr lang="en-GB" dirty="0"/>
          </a:p>
        </p:txBody>
      </p:sp>
      <p:sp>
        <p:nvSpPr>
          <p:cNvPr id="32" name="Oval 31"/>
          <p:cNvSpPr/>
          <p:nvPr/>
        </p:nvSpPr>
        <p:spPr>
          <a:xfrm>
            <a:off x="2848216" y="3038950"/>
            <a:ext cx="619323" cy="534066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2815558" y="5421225"/>
            <a:ext cx="651981" cy="533241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Picture 6" descr="LNA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2077" y="4196864"/>
            <a:ext cx="3233182" cy="2618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8393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LNA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Simulations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0"/>
            <a:ext cx="2555776" cy="81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467" y="4077072"/>
            <a:ext cx="3789973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88" y="4077072"/>
            <a:ext cx="3796623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77" y="1412776"/>
            <a:ext cx="2953044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424" y="1413056"/>
            <a:ext cx="3776693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84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LNA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Gain</a:t>
            </a:r>
          </a:p>
        </p:txBody>
      </p:sp>
      <p:pic>
        <p:nvPicPr>
          <p:cNvPr id="2050" name="Picture 2" descr="H:\lna_gai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54" y="1267576"/>
            <a:ext cx="8285802" cy="540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10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LNA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Hot/cold measurement with 150 </a:t>
            </a:r>
            <a:r>
              <a:rPr lang="el-GR" sz="2400" dirty="0" smtClean="0"/>
              <a:t>Ω</a:t>
            </a:r>
            <a:r>
              <a:rPr lang="en-GB" sz="2400" dirty="0" smtClean="0"/>
              <a:t> load.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Liquid Nitrogen (77 K) 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Room temperature (290 K)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Filtering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lum bright="1000" contras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6408712" cy="43703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535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LNA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1</a:t>
            </a:r>
            <a:r>
              <a:rPr lang="en-GB" sz="2400" baseline="30000" dirty="0" smtClean="0"/>
              <a:t>st</a:t>
            </a:r>
            <a:r>
              <a:rPr lang="en-GB" sz="2400" dirty="0" smtClean="0"/>
              <a:t> stage amplifier with Agilent noise analyser in reverberation chamber.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330" y="188640"/>
            <a:ext cx="15811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89" y="1538234"/>
            <a:ext cx="7631335" cy="5203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871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LNA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Noise tuner and noise parameter measurement in reverberation chamber at ASTRON.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lum bright="1000" contras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725830" cy="525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488" y="44624"/>
            <a:ext cx="190500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18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Measurements: LNA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Intermodulation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Not great expectations (by design):</a:t>
            </a:r>
          </a:p>
          <a:p>
            <a:pPr lvl="3">
              <a:buFont typeface="Wingdings" pitchFamily="2" charset="2"/>
              <a:buChar char="Ø"/>
            </a:pPr>
            <a:r>
              <a:rPr lang="en-GB" sz="1600" dirty="0"/>
              <a:t>O</a:t>
            </a:r>
            <a:r>
              <a:rPr lang="en-GB" sz="1600" dirty="0" smtClean="0"/>
              <a:t>IP2: 17 </a:t>
            </a:r>
            <a:r>
              <a:rPr lang="en-GB" sz="1600" dirty="0" err="1" smtClean="0"/>
              <a:t>dBm</a:t>
            </a:r>
            <a:endParaRPr lang="en-GB" sz="1600" dirty="0" smtClean="0"/>
          </a:p>
          <a:p>
            <a:pPr lvl="3">
              <a:buFont typeface="Wingdings" pitchFamily="2" charset="2"/>
              <a:buChar char="Ø"/>
            </a:pPr>
            <a:r>
              <a:rPr lang="en-GB" sz="1600" dirty="0"/>
              <a:t>O</a:t>
            </a:r>
            <a:r>
              <a:rPr lang="en-GB" sz="1600" dirty="0" smtClean="0"/>
              <a:t>IP3: 19 </a:t>
            </a:r>
            <a:r>
              <a:rPr lang="en-GB" sz="1600" dirty="0" err="1" smtClean="0"/>
              <a:t>dBm</a:t>
            </a:r>
            <a:endParaRPr lang="en-GB" sz="1600" dirty="0" smtClean="0"/>
          </a:p>
          <a:p>
            <a:pPr lvl="1">
              <a:buFont typeface="Wingdings" pitchFamily="2" charset="2"/>
              <a:buChar char="Ø"/>
            </a:pPr>
            <a:r>
              <a:rPr lang="en-GB" sz="2400" dirty="0"/>
              <a:t>Others: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Tests on single transistors.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Connection </a:t>
            </a:r>
            <a:r>
              <a:rPr lang="en-GB" sz="2000" dirty="0"/>
              <a:t>to antenna and noise measurement in </a:t>
            </a:r>
            <a:r>
              <a:rPr lang="en-GB" sz="2000" dirty="0" smtClean="0"/>
              <a:t>reverberation </a:t>
            </a:r>
            <a:r>
              <a:rPr lang="en-GB" sz="2000" dirty="0"/>
              <a:t>chamber</a:t>
            </a:r>
            <a:r>
              <a:rPr lang="en-GB" sz="2000" dirty="0" smtClean="0"/>
              <a:t>.</a:t>
            </a:r>
            <a:endParaRPr lang="en-GB" sz="2000" dirty="0"/>
          </a:p>
          <a:p>
            <a:pPr lvl="2">
              <a:buFont typeface="Wingdings" pitchFamily="2" charset="2"/>
              <a:buChar char="Ø"/>
            </a:pPr>
            <a:r>
              <a:rPr lang="en-GB" sz="2000" dirty="0"/>
              <a:t>RFI </a:t>
            </a:r>
            <a:r>
              <a:rPr lang="en-GB" sz="2000" dirty="0" smtClean="0"/>
              <a:t>monitoring.</a:t>
            </a:r>
            <a:endParaRPr lang="en-GB" sz="2000" dirty="0"/>
          </a:p>
          <a:p>
            <a:pPr lvl="2">
              <a:buFont typeface="Wingdings" pitchFamily="2" charset="2"/>
              <a:buChar char="Ø"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49770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Future </a:t>
            </a:r>
            <a:r>
              <a:rPr lang="en-GB" sz="3200" b="1" dirty="0"/>
              <a:t>work and </a:t>
            </a:r>
            <a:r>
              <a:rPr lang="en-GB" sz="3200" b="1" dirty="0" smtClean="0"/>
              <a:t>conclusions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/>
              <a:t>SKALA with integrated </a:t>
            </a:r>
            <a:r>
              <a:rPr lang="en-GB" sz="2400" dirty="0" smtClean="0"/>
              <a:t>ground plane</a:t>
            </a:r>
            <a:endParaRPr lang="en-GB" sz="2400" dirty="0"/>
          </a:p>
          <a:p>
            <a:pPr marL="457200" lvl="1" indent="0">
              <a:buNone/>
            </a:pPr>
            <a:endParaRPr lang="en-GB" sz="2400" dirty="0" smtClean="0"/>
          </a:p>
        </p:txBody>
      </p:sp>
      <p:pic>
        <p:nvPicPr>
          <p:cNvPr id="1027" name="Picture 3" descr="C:\Users\Eloy\Desktop\SKALA_int_GND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64" y="1556792"/>
            <a:ext cx="3261988" cy="447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loy\Desktop\SKALA_int_GND_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623" y="1542277"/>
            <a:ext cx="3346092" cy="447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Eloy\Desktop\SKALA_int_GND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945" y="1527763"/>
            <a:ext cx="3350654" cy="447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6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Future </a:t>
            </a:r>
            <a:r>
              <a:rPr lang="en-GB" sz="3200" b="1" dirty="0"/>
              <a:t>work and </a:t>
            </a:r>
            <a:r>
              <a:rPr lang="en-GB" sz="3200" b="1" dirty="0" smtClean="0"/>
              <a:t>conclusions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/>
              <a:t>Cross-polarization </a:t>
            </a:r>
            <a:r>
              <a:rPr lang="en-GB" sz="2400" dirty="0" smtClean="0"/>
              <a:t>(“IXR </a:t>
            </a:r>
            <a:r>
              <a:rPr lang="en-GB" sz="2400" dirty="0"/>
              <a:t>SKALA with GP </a:t>
            </a:r>
            <a:r>
              <a:rPr lang="en-GB" sz="2400" dirty="0" err="1"/>
              <a:t>vs</a:t>
            </a:r>
            <a:r>
              <a:rPr lang="en-GB" sz="2400" dirty="0"/>
              <a:t> Vivaldi V2 with Soil </a:t>
            </a:r>
            <a:r>
              <a:rPr lang="en-GB" sz="2400" dirty="0" smtClean="0"/>
              <a:t>C”, 08/10/2012 </a:t>
            </a:r>
            <a:r>
              <a:rPr lang="en-GB" sz="2400" dirty="0"/>
              <a:t>– B. </a:t>
            </a:r>
            <a:r>
              <a:rPr lang="en-GB" sz="2400" dirty="0" err="1"/>
              <a:t>Fiorelli</a:t>
            </a:r>
            <a:r>
              <a:rPr lang="en-GB" sz="2400" dirty="0"/>
              <a:t>) </a:t>
            </a:r>
          </a:p>
          <a:p>
            <a:pPr marL="457200" lvl="1" indent="0">
              <a:buNone/>
            </a:pPr>
            <a:endParaRPr lang="en-GB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40424" y="2793376"/>
                <a:ext cx="2880369" cy="635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GB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GB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424" y="2793376"/>
                <a:ext cx="2880369" cy="63504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3947393"/>
            <a:ext cx="2865437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14" y="1717123"/>
            <a:ext cx="2644328" cy="228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87026"/>
            <a:ext cx="2748745" cy="228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09" y="4386960"/>
            <a:ext cx="2735293" cy="228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872" y="4372446"/>
            <a:ext cx="2756958" cy="228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92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00" y="260648"/>
            <a:ext cx="9036796" cy="404889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Future </a:t>
            </a:r>
            <a:r>
              <a:rPr lang="en-GB" sz="3200" b="1" dirty="0"/>
              <a:t>work and </a:t>
            </a:r>
            <a:r>
              <a:rPr lang="en-GB" sz="3200" b="1" dirty="0" smtClean="0"/>
              <a:t>conclusions</a:t>
            </a:r>
            <a:endParaRPr lang="en-GB" sz="3200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792088"/>
            <a:ext cx="9144000" cy="638132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Most measurements already done.</a:t>
            </a:r>
          </a:p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The performance is looking like the simulations said.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Element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LNA</a:t>
            </a:r>
          </a:p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More measurements to be done, using a back-end (see </a:t>
            </a:r>
            <a:r>
              <a:rPr lang="en-GB" sz="2400" dirty="0" err="1" smtClean="0"/>
              <a:t>Nima’s</a:t>
            </a:r>
            <a:r>
              <a:rPr lang="en-GB" sz="2400" dirty="0" smtClean="0"/>
              <a:t> talk).</a:t>
            </a:r>
          </a:p>
          <a:p>
            <a:pPr lvl="1">
              <a:buFont typeface="Wingdings" pitchFamily="2" charset="2"/>
              <a:buChar char="Ø"/>
            </a:pPr>
            <a:r>
              <a:rPr lang="en-GB" sz="2400" dirty="0" smtClean="0"/>
              <a:t>More development coming.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Even cheaper element, long lasting materials, integrated ground plane.</a:t>
            </a:r>
          </a:p>
          <a:p>
            <a:pPr lvl="2">
              <a:buFont typeface="Wingdings" pitchFamily="2" charset="2"/>
              <a:buChar char="Ø"/>
            </a:pPr>
            <a:r>
              <a:rPr lang="en-GB" sz="2000" dirty="0" smtClean="0"/>
              <a:t>Lower power consumption for LNA, better IP2/3.</a:t>
            </a:r>
            <a:endParaRPr lang="en-GB" sz="2000" dirty="0"/>
          </a:p>
          <a:p>
            <a:pPr marL="457200" lvl="1" indent="0">
              <a:buNone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405450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1040" descr="GoogleEarth_Image"/>
          <p:cNvPicPr>
            <a:picLocks noChangeAspect="1" noChangeArrowheads="1"/>
          </p:cNvPicPr>
          <p:nvPr/>
        </p:nvPicPr>
        <p:blipFill>
          <a:blip r:embed="rId3" cstate="print"/>
          <a:srcRect b="15797"/>
          <a:stretch>
            <a:fillRect/>
          </a:stretch>
        </p:blipFill>
        <p:spPr bwMode="auto">
          <a:xfrm>
            <a:off x="0" y="-76706"/>
            <a:ext cx="9144000" cy="6934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1037"/>
          <p:cNvSpPr txBox="1">
            <a:spLocks noChangeArrowheads="1"/>
          </p:cNvSpPr>
          <p:nvPr/>
        </p:nvSpPr>
        <p:spPr bwMode="auto">
          <a:xfrm>
            <a:off x="-252536" y="-99392"/>
            <a:ext cx="39396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 dirty="0" smtClean="0">
                <a:solidFill>
                  <a:srgbClr val="FFFF99"/>
                </a:solidFill>
                <a:latin typeface="Tahoma" pitchFamily="34" charset="0"/>
                <a:cs typeface="+mn-cs"/>
              </a:rPr>
              <a:t>Lord’s Bridge Observatory</a:t>
            </a:r>
          </a:p>
        </p:txBody>
      </p:sp>
      <p:pic>
        <p:nvPicPr>
          <p:cNvPr id="8" name="Picture 10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060848"/>
            <a:ext cx="2405644" cy="173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9" name="Picture 10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6717" y="1014011"/>
            <a:ext cx="2704501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</p:pic>
      <p:cxnSp>
        <p:nvCxnSpPr>
          <p:cNvPr id="11" name="Straight Arrow Connector 10"/>
          <p:cNvCxnSpPr>
            <a:stCxn id="9" idx="0"/>
          </p:cNvCxnSpPr>
          <p:nvPr/>
        </p:nvCxnSpPr>
        <p:spPr bwMode="auto">
          <a:xfrm rot="5400000" flipH="1" flipV="1">
            <a:off x="7927600" y="80413"/>
            <a:ext cx="504967" cy="136223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FF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499992" y="3789040"/>
            <a:ext cx="1080120" cy="57606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FF66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0" name="Picture 11" descr="univheader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722" y="6363878"/>
            <a:ext cx="1700391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6732240" y="4581128"/>
            <a:ext cx="540000" cy="54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>
            <a:stCxn id="10" idx="4"/>
            <a:endCxn id="19" idx="0"/>
          </p:cNvCxnSpPr>
          <p:nvPr/>
        </p:nvCxnSpPr>
        <p:spPr>
          <a:xfrm flipH="1">
            <a:off x="6667210" y="5121128"/>
            <a:ext cx="335030" cy="72876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940152" y="5849888"/>
            <a:ext cx="1512168" cy="36004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5940152" y="5849888"/>
            <a:ext cx="1454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SKALA-AAVS0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Eloy de Lera Acedo\Desktop\2012-03-13 14.19.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-27384"/>
            <a:ext cx="9180512" cy="6885384"/>
          </a:xfrm>
          <a:prstGeom prst="rect">
            <a:avLst/>
          </a:prstGeom>
          <a:noFill/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-300" y="-225"/>
            <a:ext cx="4860332" cy="404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Thank you! Any questions?</a:t>
            </a: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15672</TotalTime>
  <Words>1026</Words>
  <Application>Microsoft Office PowerPoint</Application>
  <PresentationFormat>On-screen Show (4:3)</PresentationFormat>
  <Paragraphs>250</Paragraphs>
  <Slides>42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Update on Measurements and Simulations at Cambridge: SKALA element + LNA</vt:lpstr>
      <vt:lpstr>Overview</vt:lpstr>
      <vt:lpstr>Design</vt:lpstr>
      <vt:lpstr>Design and Simulations</vt:lpstr>
      <vt:lpstr>PowerPoint Presentation</vt:lpstr>
      <vt:lpstr>PowerPoint Presentation</vt:lpstr>
      <vt:lpstr>PowerPoint Presentation</vt:lpstr>
      <vt:lpstr>PowerPoint Presentation</vt:lpstr>
      <vt:lpstr>Design and Simulations</vt:lpstr>
      <vt:lpstr>Design and Simulations</vt:lpstr>
      <vt:lpstr>Measurements</vt:lpstr>
      <vt:lpstr>Measurements: Impedance and coupling tests</vt:lpstr>
      <vt:lpstr>Measurements: Impedance and coupling tests</vt:lpstr>
      <vt:lpstr>Measurements: Impedance and coupling tests</vt:lpstr>
      <vt:lpstr>Measurements: Impedance and coupling tests</vt:lpstr>
      <vt:lpstr>Measurements: Impedance and coupling tests</vt:lpstr>
      <vt:lpstr>Measurements: Impedance and coupling tests</vt:lpstr>
      <vt:lpstr>Measurements: Impedance and coupling tests</vt:lpstr>
      <vt:lpstr>Measurements: Impedance and coupling tests</vt:lpstr>
      <vt:lpstr>Measurements: Impedance and coupling tests</vt:lpstr>
      <vt:lpstr>Measurements: Impedance and coupling tests</vt:lpstr>
      <vt:lpstr>Measurements: Pattern</vt:lpstr>
      <vt:lpstr>Measurements: Pattern</vt:lpstr>
      <vt:lpstr>Measurements: Pattern</vt:lpstr>
      <vt:lpstr>Measurements: Pattern</vt:lpstr>
      <vt:lpstr>Measurements: Pattern</vt:lpstr>
      <vt:lpstr>Measurements: Pattern</vt:lpstr>
      <vt:lpstr>Measurements: Pattern</vt:lpstr>
      <vt:lpstr>Measurements: Pattern</vt:lpstr>
      <vt:lpstr>Measurements: LNA</vt:lpstr>
      <vt:lpstr>LNA</vt:lpstr>
      <vt:lpstr>LNA</vt:lpstr>
      <vt:lpstr>Measurements: LNA</vt:lpstr>
      <vt:lpstr>Measurements: LNA</vt:lpstr>
      <vt:lpstr>Measurements: LNA</vt:lpstr>
      <vt:lpstr>Measurements: LNA</vt:lpstr>
      <vt:lpstr>Measurements: LNA</vt:lpstr>
      <vt:lpstr>Future work and conclusions</vt:lpstr>
      <vt:lpstr>Future work and conclusions</vt:lpstr>
      <vt:lpstr>Future work and conclusions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SKALA: A log-periodic antenna for the SKA-AAlo</dc:title>
  <dc:creator>Eloy de Lera Acedo</dc:creator>
  <cp:lastModifiedBy>Eloy de Lera Acedo</cp:lastModifiedBy>
  <cp:revision>387</cp:revision>
  <cp:lastPrinted>2012-10-19T14:42:18Z</cp:lastPrinted>
  <dcterms:created xsi:type="dcterms:W3CDTF">2011-09-04T08:42:09Z</dcterms:created>
  <dcterms:modified xsi:type="dcterms:W3CDTF">2012-10-23T10:34:17Z</dcterms:modified>
</cp:coreProperties>
</file>